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31"/>
  </p:notesMasterIdLst>
  <p:sldIdLst>
    <p:sldId id="256" r:id="rId2"/>
    <p:sldId id="265" r:id="rId3"/>
    <p:sldId id="267" r:id="rId4"/>
    <p:sldId id="264" r:id="rId5"/>
    <p:sldId id="266" r:id="rId6"/>
    <p:sldId id="263" r:id="rId7"/>
    <p:sldId id="274" r:id="rId8"/>
    <p:sldId id="295" r:id="rId9"/>
    <p:sldId id="296" r:id="rId10"/>
    <p:sldId id="297" r:id="rId11"/>
    <p:sldId id="298" r:id="rId12"/>
    <p:sldId id="258" r:id="rId13"/>
    <p:sldId id="290" r:id="rId14"/>
    <p:sldId id="289" r:id="rId15"/>
    <p:sldId id="270" r:id="rId16"/>
    <p:sldId id="311" r:id="rId17"/>
    <p:sldId id="301" r:id="rId18"/>
    <p:sldId id="275" r:id="rId19"/>
    <p:sldId id="292" r:id="rId20"/>
    <p:sldId id="312" r:id="rId21"/>
    <p:sldId id="307" r:id="rId22"/>
    <p:sldId id="308" r:id="rId23"/>
    <p:sldId id="309" r:id="rId24"/>
    <p:sldId id="310" r:id="rId25"/>
    <p:sldId id="280" r:id="rId26"/>
    <p:sldId id="278" r:id="rId27"/>
    <p:sldId id="299" r:id="rId28"/>
    <p:sldId id="300" r:id="rId29"/>
    <p:sldId id="31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y Hackenberg" initials="" lastIdx="3" clrIdx="0"/>
  <p:cmAuthor id="1" name="Creager, Mark Andrew" initials="CM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4" autoAdjust="0"/>
    <p:restoredTop sz="59604" autoAdjust="0"/>
  </p:normalViewPr>
  <p:slideViewPr>
    <p:cSldViewPr snapToGrid="0" snapToObjects="1">
      <p:cViewPr varScale="1">
        <p:scale>
          <a:sx n="76" d="100"/>
          <a:sy n="76" d="100"/>
        </p:scale>
        <p:origin x="-3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D4246-2649-B948-9C84-AC535FA0AE74}" type="doc">
      <dgm:prSet loTypeId="urn:microsoft.com/office/officeart/2005/8/layout/radial6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A50CF54-EA03-CC4F-8D6B-349ADAFCD6A6}">
      <dgm:prSet phldrT="[Text]" custT="1"/>
      <dgm:spPr/>
      <dgm:t>
        <a:bodyPr/>
        <a:lstStyle/>
        <a:p>
          <a:r>
            <a:rPr lang="en-US" sz="4000" dirty="0" smtClean="0"/>
            <a:t>Getting to know student thinking</a:t>
          </a:r>
          <a:endParaRPr lang="en-US" sz="4000" dirty="0"/>
        </a:p>
      </dgm:t>
    </dgm:pt>
    <dgm:pt modelId="{C6496334-AD78-4342-A794-71B283427D23}" type="parTrans" cxnId="{0492E1A0-7303-E843-AD60-EBC5726D6A3B}">
      <dgm:prSet/>
      <dgm:spPr/>
      <dgm:t>
        <a:bodyPr/>
        <a:lstStyle/>
        <a:p>
          <a:endParaRPr lang="en-US"/>
        </a:p>
      </dgm:t>
    </dgm:pt>
    <dgm:pt modelId="{6288D276-18D5-514B-9C43-BB8F4468DB17}" type="sibTrans" cxnId="{0492E1A0-7303-E843-AD60-EBC5726D6A3B}">
      <dgm:prSet/>
      <dgm:spPr/>
      <dgm:t>
        <a:bodyPr/>
        <a:lstStyle/>
        <a:p>
          <a:endParaRPr lang="en-US"/>
        </a:p>
      </dgm:t>
    </dgm:pt>
    <dgm:pt modelId="{46B317F7-6354-A94D-B2FF-657BBBE7D985}">
      <dgm:prSet phldrT="[Text]" custT="1"/>
      <dgm:spPr/>
      <dgm:t>
        <a:bodyPr/>
        <a:lstStyle/>
        <a:p>
          <a:r>
            <a:rPr lang="en-US" sz="1900" b="1" dirty="0" smtClean="0"/>
            <a:t>Need:</a:t>
          </a:r>
          <a:r>
            <a:rPr lang="en-US" sz="1900" dirty="0" smtClean="0"/>
            <a:t> Strategies for asking questions and posing problems</a:t>
          </a:r>
          <a:endParaRPr lang="en-US" sz="1900" dirty="0"/>
        </a:p>
      </dgm:t>
    </dgm:pt>
    <dgm:pt modelId="{D6C89906-3A6F-0B4A-A696-7F421CC3B2F5}" type="parTrans" cxnId="{0116A597-0E55-014A-B6C6-7048CB3977CB}">
      <dgm:prSet/>
      <dgm:spPr/>
      <dgm:t>
        <a:bodyPr/>
        <a:lstStyle/>
        <a:p>
          <a:endParaRPr lang="en-US"/>
        </a:p>
      </dgm:t>
    </dgm:pt>
    <dgm:pt modelId="{5FD8F6D5-85FB-F644-B3D2-AC26A48FB2A4}" type="sibTrans" cxnId="{0116A597-0E55-014A-B6C6-7048CB3977CB}">
      <dgm:prSet/>
      <dgm:spPr/>
      <dgm:t>
        <a:bodyPr/>
        <a:lstStyle/>
        <a:p>
          <a:endParaRPr lang="en-US"/>
        </a:p>
      </dgm:t>
    </dgm:pt>
    <dgm:pt modelId="{93A08C1F-E3CA-D64F-BE29-0E9DB794322C}">
      <dgm:prSet phldrT="[Text]" custT="1"/>
      <dgm:spPr/>
      <dgm:t>
        <a:bodyPr/>
        <a:lstStyle/>
        <a:p>
          <a:r>
            <a:rPr lang="en-US" sz="1900" b="1" dirty="0" smtClean="0"/>
            <a:t>Need:</a:t>
          </a:r>
          <a:r>
            <a:rPr lang="en-US" sz="1900" dirty="0" smtClean="0"/>
            <a:t> Strategies for making and organizing interpretations of student thinking</a:t>
          </a:r>
          <a:endParaRPr lang="en-US" sz="1900" dirty="0"/>
        </a:p>
      </dgm:t>
    </dgm:pt>
    <dgm:pt modelId="{A0401FB1-559D-A246-8315-45B0E968EB78}" type="parTrans" cxnId="{3CB01EF8-8FE3-044F-BF56-6E37C4706B83}">
      <dgm:prSet/>
      <dgm:spPr/>
      <dgm:t>
        <a:bodyPr/>
        <a:lstStyle/>
        <a:p>
          <a:endParaRPr lang="en-US"/>
        </a:p>
      </dgm:t>
    </dgm:pt>
    <dgm:pt modelId="{90C6885D-76C2-D649-AA4F-D2267CAF7965}" type="sibTrans" cxnId="{3CB01EF8-8FE3-044F-BF56-6E37C4706B83}">
      <dgm:prSet/>
      <dgm:spPr/>
      <dgm:t>
        <a:bodyPr/>
        <a:lstStyle/>
        <a:p>
          <a:endParaRPr lang="en-US"/>
        </a:p>
      </dgm:t>
    </dgm:pt>
    <dgm:pt modelId="{C661A57B-1406-094D-9A49-4AA595B67F71}">
      <dgm:prSet phldrT="[Text]" custT="1"/>
      <dgm:spPr/>
      <dgm:t>
        <a:bodyPr/>
        <a:lstStyle/>
        <a:p>
          <a:r>
            <a:rPr lang="en-US" sz="1900" b="1" dirty="0" smtClean="0"/>
            <a:t>Need:</a:t>
          </a:r>
          <a:r>
            <a:rPr lang="en-US" sz="1900" dirty="0" smtClean="0"/>
            <a:t> Strategies for giving students choices and for </a:t>
          </a:r>
          <a:r>
            <a:rPr lang="en-US" sz="1900" dirty="0" err="1" smtClean="0"/>
            <a:t>tiering</a:t>
          </a:r>
          <a:r>
            <a:rPr lang="en-US" sz="1900" dirty="0" smtClean="0"/>
            <a:t> instruction</a:t>
          </a:r>
          <a:endParaRPr lang="en-US" sz="1900" dirty="0"/>
        </a:p>
      </dgm:t>
    </dgm:pt>
    <dgm:pt modelId="{04BEE315-FDE2-1244-AF04-553767A059D0}" type="parTrans" cxnId="{F86286DE-2EBF-164D-A690-76B96C75558A}">
      <dgm:prSet/>
      <dgm:spPr/>
      <dgm:t>
        <a:bodyPr/>
        <a:lstStyle/>
        <a:p>
          <a:endParaRPr lang="en-US"/>
        </a:p>
      </dgm:t>
    </dgm:pt>
    <dgm:pt modelId="{ADAE427D-18C2-C34A-AFAE-76F1D6BE9637}" type="sibTrans" cxnId="{F86286DE-2EBF-164D-A690-76B96C75558A}">
      <dgm:prSet/>
      <dgm:spPr/>
      <dgm:t>
        <a:bodyPr/>
        <a:lstStyle/>
        <a:p>
          <a:endParaRPr lang="en-US"/>
        </a:p>
      </dgm:t>
    </dgm:pt>
    <dgm:pt modelId="{96437EE3-3405-9A4C-AF4A-86442C70487C}" type="pres">
      <dgm:prSet presAssocID="{183D4246-2649-B948-9C84-AC535FA0AE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D10D3-CAB4-2F4D-962A-7F3989A4C31F}" type="pres">
      <dgm:prSet presAssocID="{2A50CF54-EA03-CC4F-8D6B-349ADAFCD6A6}" presName="centerShape" presStyleLbl="node0" presStyleIdx="0" presStyleCnt="1" custScaleX="163982" custScaleY="167865"/>
      <dgm:spPr/>
      <dgm:t>
        <a:bodyPr/>
        <a:lstStyle/>
        <a:p>
          <a:endParaRPr lang="en-US"/>
        </a:p>
      </dgm:t>
    </dgm:pt>
    <dgm:pt modelId="{C11BB86B-DDEF-3D4E-8FE3-63E9A7BC1E88}" type="pres">
      <dgm:prSet presAssocID="{46B317F7-6354-A94D-B2FF-657BBBE7D985}" presName="node" presStyleLbl="node1" presStyleIdx="0" presStyleCnt="3" custScaleX="140432" custScaleY="141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E71D1-62F0-1748-BCAD-4FDCCCB64B4E}" type="pres">
      <dgm:prSet presAssocID="{46B317F7-6354-A94D-B2FF-657BBBE7D985}" presName="dummy" presStyleCnt="0"/>
      <dgm:spPr/>
      <dgm:t>
        <a:bodyPr/>
        <a:lstStyle/>
        <a:p>
          <a:endParaRPr lang="en-US"/>
        </a:p>
      </dgm:t>
    </dgm:pt>
    <dgm:pt modelId="{33CF83BF-7466-8241-B3F4-427E1083E799}" type="pres">
      <dgm:prSet presAssocID="{5FD8F6D5-85FB-F644-B3D2-AC26A48FB2A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CBC1834-B01E-5944-8015-8B37C3CB902E}" type="pres">
      <dgm:prSet presAssocID="{93A08C1F-E3CA-D64F-BE29-0E9DB794322C}" presName="node" presStyleLbl="node1" presStyleIdx="1" presStyleCnt="3" custScaleX="148057" custScaleY="148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F9FCF-09AA-C24E-B547-ACD755777747}" type="pres">
      <dgm:prSet presAssocID="{93A08C1F-E3CA-D64F-BE29-0E9DB794322C}" presName="dummy" presStyleCnt="0"/>
      <dgm:spPr/>
      <dgm:t>
        <a:bodyPr/>
        <a:lstStyle/>
        <a:p>
          <a:endParaRPr lang="en-US"/>
        </a:p>
      </dgm:t>
    </dgm:pt>
    <dgm:pt modelId="{FAF6EED5-E4F3-584A-B477-018F43CDB65C}" type="pres">
      <dgm:prSet presAssocID="{90C6885D-76C2-D649-AA4F-D2267CAF796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53C999B-8E79-AB4F-ADB7-F8AF85314FB2}" type="pres">
      <dgm:prSet presAssocID="{C661A57B-1406-094D-9A49-4AA595B67F71}" presName="node" presStyleLbl="node1" presStyleIdx="2" presStyleCnt="3" custScaleX="146278" custScaleY="141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68D86-A72F-7B48-B115-6EF85A8FA2E3}" type="pres">
      <dgm:prSet presAssocID="{C661A57B-1406-094D-9A49-4AA595B67F71}" presName="dummy" presStyleCnt="0"/>
      <dgm:spPr/>
      <dgm:t>
        <a:bodyPr/>
        <a:lstStyle/>
        <a:p>
          <a:endParaRPr lang="en-US"/>
        </a:p>
      </dgm:t>
    </dgm:pt>
    <dgm:pt modelId="{F636BE34-3ED3-904C-828F-37CDF74B71E2}" type="pres">
      <dgm:prSet presAssocID="{ADAE427D-18C2-C34A-AFAE-76F1D6BE9637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1AE51EA-B880-FA4E-9EC5-750A9AC0172A}" type="presOf" srcId="{5FD8F6D5-85FB-F644-B3D2-AC26A48FB2A4}" destId="{33CF83BF-7466-8241-B3F4-427E1083E799}" srcOrd="0" destOrd="0" presId="urn:microsoft.com/office/officeart/2005/8/layout/radial6"/>
    <dgm:cxn modelId="{531EFD14-6C7B-E443-AFCA-56D38DA356B0}" type="presOf" srcId="{C661A57B-1406-094D-9A49-4AA595B67F71}" destId="{653C999B-8E79-AB4F-ADB7-F8AF85314FB2}" srcOrd="0" destOrd="0" presId="urn:microsoft.com/office/officeart/2005/8/layout/radial6"/>
    <dgm:cxn modelId="{0492E1A0-7303-E843-AD60-EBC5726D6A3B}" srcId="{183D4246-2649-B948-9C84-AC535FA0AE74}" destId="{2A50CF54-EA03-CC4F-8D6B-349ADAFCD6A6}" srcOrd="0" destOrd="0" parTransId="{C6496334-AD78-4342-A794-71B283427D23}" sibTransId="{6288D276-18D5-514B-9C43-BB8F4468DB17}"/>
    <dgm:cxn modelId="{412D3B2A-F1C0-CA45-BF02-0DE9467366B2}" type="presOf" srcId="{ADAE427D-18C2-C34A-AFAE-76F1D6BE9637}" destId="{F636BE34-3ED3-904C-828F-37CDF74B71E2}" srcOrd="0" destOrd="0" presId="urn:microsoft.com/office/officeart/2005/8/layout/radial6"/>
    <dgm:cxn modelId="{DC46A0E5-D1A8-7B4B-8D8C-D74C78F48B23}" type="presOf" srcId="{93A08C1F-E3CA-D64F-BE29-0E9DB794322C}" destId="{4CBC1834-B01E-5944-8015-8B37C3CB902E}" srcOrd="0" destOrd="0" presId="urn:microsoft.com/office/officeart/2005/8/layout/radial6"/>
    <dgm:cxn modelId="{3CB01EF8-8FE3-044F-BF56-6E37C4706B83}" srcId="{2A50CF54-EA03-CC4F-8D6B-349ADAFCD6A6}" destId="{93A08C1F-E3CA-D64F-BE29-0E9DB794322C}" srcOrd="1" destOrd="0" parTransId="{A0401FB1-559D-A246-8315-45B0E968EB78}" sibTransId="{90C6885D-76C2-D649-AA4F-D2267CAF7965}"/>
    <dgm:cxn modelId="{BA6D8666-7E27-7C4E-AC3C-02010CCE426F}" type="presOf" srcId="{90C6885D-76C2-D649-AA4F-D2267CAF7965}" destId="{FAF6EED5-E4F3-584A-B477-018F43CDB65C}" srcOrd="0" destOrd="0" presId="urn:microsoft.com/office/officeart/2005/8/layout/radial6"/>
    <dgm:cxn modelId="{5CA2E134-44DA-2A4F-9A4A-282976931391}" type="presOf" srcId="{183D4246-2649-B948-9C84-AC535FA0AE74}" destId="{96437EE3-3405-9A4C-AF4A-86442C70487C}" srcOrd="0" destOrd="0" presId="urn:microsoft.com/office/officeart/2005/8/layout/radial6"/>
    <dgm:cxn modelId="{0116A597-0E55-014A-B6C6-7048CB3977CB}" srcId="{2A50CF54-EA03-CC4F-8D6B-349ADAFCD6A6}" destId="{46B317F7-6354-A94D-B2FF-657BBBE7D985}" srcOrd="0" destOrd="0" parTransId="{D6C89906-3A6F-0B4A-A696-7F421CC3B2F5}" sibTransId="{5FD8F6D5-85FB-F644-B3D2-AC26A48FB2A4}"/>
    <dgm:cxn modelId="{70AF0DD7-A902-2C44-B6CB-5AA3AAD80FC0}" type="presOf" srcId="{46B317F7-6354-A94D-B2FF-657BBBE7D985}" destId="{C11BB86B-DDEF-3D4E-8FE3-63E9A7BC1E88}" srcOrd="0" destOrd="0" presId="urn:microsoft.com/office/officeart/2005/8/layout/radial6"/>
    <dgm:cxn modelId="{F86286DE-2EBF-164D-A690-76B96C75558A}" srcId="{2A50CF54-EA03-CC4F-8D6B-349ADAFCD6A6}" destId="{C661A57B-1406-094D-9A49-4AA595B67F71}" srcOrd="2" destOrd="0" parTransId="{04BEE315-FDE2-1244-AF04-553767A059D0}" sibTransId="{ADAE427D-18C2-C34A-AFAE-76F1D6BE9637}"/>
    <dgm:cxn modelId="{1812E2B8-5F3D-1D4A-AC69-C1DB5795878B}" type="presOf" srcId="{2A50CF54-EA03-CC4F-8D6B-349ADAFCD6A6}" destId="{A74D10D3-CAB4-2F4D-962A-7F3989A4C31F}" srcOrd="0" destOrd="0" presId="urn:microsoft.com/office/officeart/2005/8/layout/radial6"/>
    <dgm:cxn modelId="{CD74D37A-D2C7-2F4B-A3C7-D818103C9F0A}" type="presParOf" srcId="{96437EE3-3405-9A4C-AF4A-86442C70487C}" destId="{A74D10D3-CAB4-2F4D-962A-7F3989A4C31F}" srcOrd="0" destOrd="0" presId="urn:microsoft.com/office/officeart/2005/8/layout/radial6"/>
    <dgm:cxn modelId="{12095319-37EA-DA4B-8013-9D92A79E8DD2}" type="presParOf" srcId="{96437EE3-3405-9A4C-AF4A-86442C70487C}" destId="{C11BB86B-DDEF-3D4E-8FE3-63E9A7BC1E88}" srcOrd="1" destOrd="0" presId="urn:microsoft.com/office/officeart/2005/8/layout/radial6"/>
    <dgm:cxn modelId="{A71C44A9-2436-C642-855E-FE27F5D34741}" type="presParOf" srcId="{96437EE3-3405-9A4C-AF4A-86442C70487C}" destId="{DE4E71D1-62F0-1748-BCAD-4FDCCCB64B4E}" srcOrd="2" destOrd="0" presId="urn:microsoft.com/office/officeart/2005/8/layout/radial6"/>
    <dgm:cxn modelId="{38DE4517-FC14-8E4B-88FD-C29A7DB51352}" type="presParOf" srcId="{96437EE3-3405-9A4C-AF4A-86442C70487C}" destId="{33CF83BF-7466-8241-B3F4-427E1083E799}" srcOrd="3" destOrd="0" presId="urn:microsoft.com/office/officeart/2005/8/layout/radial6"/>
    <dgm:cxn modelId="{EC510FCF-7BE0-9144-A55D-46E9358570F8}" type="presParOf" srcId="{96437EE3-3405-9A4C-AF4A-86442C70487C}" destId="{4CBC1834-B01E-5944-8015-8B37C3CB902E}" srcOrd="4" destOrd="0" presId="urn:microsoft.com/office/officeart/2005/8/layout/radial6"/>
    <dgm:cxn modelId="{84267DD4-53DA-E945-BFA6-93576BF9A960}" type="presParOf" srcId="{96437EE3-3405-9A4C-AF4A-86442C70487C}" destId="{68FF9FCF-09AA-C24E-B547-ACD755777747}" srcOrd="5" destOrd="0" presId="urn:microsoft.com/office/officeart/2005/8/layout/radial6"/>
    <dgm:cxn modelId="{74BAD9BD-A01E-6849-BBF1-FAB6DFE9E135}" type="presParOf" srcId="{96437EE3-3405-9A4C-AF4A-86442C70487C}" destId="{FAF6EED5-E4F3-584A-B477-018F43CDB65C}" srcOrd="6" destOrd="0" presId="urn:microsoft.com/office/officeart/2005/8/layout/radial6"/>
    <dgm:cxn modelId="{434DBCC7-5348-474E-8265-C7D0C68A7E1F}" type="presParOf" srcId="{96437EE3-3405-9A4C-AF4A-86442C70487C}" destId="{653C999B-8E79-AB4F-ADB7-F8AF85314FB2}" srcOrd="7" destOrd="0" presId="urn:microsoft.com/office/officeart/2005/8/layout/radial6"/>
    <dgm:cxn modelId="{E51758D6-AFF1-3143-9E2C-C163C5090C64}" type="presParOf" srcId="{96437EE3-3405-9A4C-AF4A-86442C70487C}" destId="{81868D86-A72F-7B48-B115-6EF85A8FA2E3}" srcOrd="8" destOrd="0" presId="urn:microsoft.com/office/officeart/2005/8/layout/radial6"/>
    <dgm:cxn modelId="{134BD819-868D-C744-B69F-0F6EBDB3D66A}" type="presParOf" srcId="{96437EE3-3405-9A4C-AF4A-86442C70487C}" destId="{F636BE34-3ED3-904C-828F-37CDF74B71E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6BE34-3ED3-904C-828F-37CDF74B71E2}">
      <dsp:nvSpPr>
        <dsp:cNvPr id="0" name=""/>
        <dsp:cNvSpPr/>
      </dsp:nvSpPr>
      <dsp:spPr>
        <a:xfrm>
          <a:off x="1172653" y="877960"/>
          <a:ext cx="4784714" cy="4784714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F6EED5-E4F3-584A-B477-018F43CDB65C}">
      <dsp:nvSpPr>
        <dsp:cNvPr id="0" name=""/>
        <dsp:cNvSpPr/>
      </dsp:nvSpPr>
      <dsp:spPr>
        <a:xfrm>
          <a:off x="1172653" y="877960"/>
          <a:ext cx="4784714" cy="4784714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CF83BF-7466-8241-B3F4-427E1083E799}">
      <dsp:nvSpPr>
        <dsp:cNvPr id="0" name=""/>
        <dsp:cNvSpPr/>
      </dsp:nvSpPr>
      <dsp:spPr>
        <a:xfrm>
          <a:off x="1172653" y="877960"/>
          <a:ext cx="4784714" cy="4784714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4D10D3-CAB4-2F4D-962A-7F3989A4C31F}">
      <dsp:nvSpPr>
        <dsp:cNvPr id="0" name=""/>
        <dsp:cNvSpPr/>
      </dsp:nvSpPr>
      <dsp:spPr>
        <a:xfrm>
          <a:off x="1757506" y="1420012"/>
          <a:ext cx="3615009" cy="37006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Getting to know student thinking</a:t>
          </a:r>
          <a:endParaRPr lang="en-US" sz="4000" kern="1200" dirty="0"/>
        </a:p>
      </dsp:txBody>
      <dsp:txXfrm>
        <a:off x="2286912" y="1961954"/>
        <a:ext cx="2556197" cy="2616727"/>
      </dsp:txXfrm>
    </dsp:sp>
    <dsp:sp modelId="{C11BB86B-DDEF-3D4E-8FE3-63E9A7BC1E88}">
      <dsp:nvSpPr>
        <dsp:cNvPr id="0" name=""/>
        <dsp:cNvSpPr/>
      </dsp:nvSpPr>
      <dsp:spPr>
        <a:xfrm>
          <a:off x="2481465" y="-161675"/>
          <a:ext cx="2167092" cy="21903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Need:</a:t>
          </a:r>
          <a:r>
            <a:rPr lang="en-US" sz="1900" kern="1200" dirty="0" smtClean="0"/>
            <a:t> Strategies for asking questions and posing problems</a:t>
          </a:r>
          <a:endParaRPr lang="en-US" sz="1900" kern="1200" dirty="0"/>
        </a:p>
      </dsp:txBody>
      <dsp:txXfrm>
        <a:off x="2798828" y="159098"/>
        <a:ext cx="1532366" cy="1548832"/>
      </dsp:txXfrm>
    </dsp:sp>
    <dsp:sp modelId="{4CBC1834-B01E-5944-8015-8B37C3CB902E}">
      <dsp:nvSpPr>
        <dsp:cNvPr id="0" name=""/>
        <dsp:cNvSpPr/>
      </dsp:nvSpPr>
      <dsp:spPr>
        <a:xfrm>
          <a:off x="4446363" y="3295792"/>
          <a:ext cx="2284758" cy="228585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Need:</a:t>
          </a:r>
          <a:r>
            <a:rPr lang="en-US" sz="1900" kern="1200" dirty="0" smtClean="0"/>
            <a:t> Strategies for making and organizing interpretations of student thinking</a:t>
          </a:r>
          <a:endParaRPr lang="en-US" sz="1900" kern="1200" dirty="0"/>
        </a:p>
      </dsp:txBody>
      <dsp:txXfrm>
        <a:off x="4780958" y="3630548"/>
        <a:ext cx="1615568" cy="1616342"/>
      </dsp:txXfrm>
    </dsp:sp>
    <dsp:sp modelId="{653C999B-8E79-AB4F-ADB7-F8AF85314FB2}">
      <dsp:nvSpPr>
        <dsp:cNvPr id="0" name=""/>
        <dsp:cNvSpPr/>
      </dsp:nvSpPr>
      <dsp:spPr>
        <a:xfrm>
          <a:off x="412627" y="3343152"/>
          <a:ext cx="2257305" cy="21911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Need:</a:t>
          </a:r>
          <a:r>
            <a:rPr lang="en-US" sz="1900" kern="1200" dirty="0" smtClean="0"/>
            <a:t> Strategies for giving students choices and for </a:t>
          </a:r>
          <a:r>
            <a:rPr lang="en-US" sz="1900" kern="1200" dirty="0" err="1" smtClean="0"/>
            <a:t>tiering</a:t>
          </a:r>
          <a:r>
            <a:rPr lang="en-US" sz="1900" kern="1200" dirty="0" smtClean="0"/>
            <a:t> instruction</a:t>
          </a:r>
          <a:endParaRPr lang="en-US" sz="1900" kern="1200" dirty="0"/>
        </a:p>
      </dsp:txBody>
      <dsp:txXfrm>
        <a:off x="743202" y="3664036"/>
        <a:ext cx="1596155" cy="1549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FA647-9469-C241-8F45-5F3AF7DE455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0FC60-0471-D941-B59B-3E3B42A8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32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3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F518C-AD0F-0B41-9C52-69C8E7B22A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5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0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2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00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61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66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95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4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1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C0B3-0B63-A044-AB74-08587E3D59A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9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26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8FA43-3C41-C64C-9EA8-DBD64F43B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7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293BE-1AF8-8847-89E6-03C9C720A7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87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293BE-1AF8-8847-89E6-03C9C720A7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87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F518C-AD0F-0B41-9C52-69C8E7B22A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3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24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7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6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FC60-0471-D941-B59B-3E3B42A8D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6958552-8C78-3244-898D-BA0E20A7A6CF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862932-12F1-DC4B-A870-8B7A476BBF0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indiana.edu/~idrea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How to Differentiate Instruction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Middle </a:t>
            </a:r>
            <a:r>
              <a:rPr lang="en-US" dirty="0"/>
              <a:t>School Students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 smtClean="0"/>
              <a:t>Amy Hackenberg </a:t>
            </a:r>
            <a:r>
              <a:rPr lang="en-US" dirty="0" err="1" smtClean="0"/>
              <a:t>ahackenb@indiana.edu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Mark </a:t>
            </a:r>
            <a:r>
              <a:rPr lang="en-US" dirty="0" err="1" smtClean="0"/>
              <a:t>Creager</a:t>
            </a:r>
            <a:r>
              <a:rPr lang="en-US" dirty="0" smtClean="0"/>
              <a:t>, </a:t>
            </a:r>
            <a:r>
              <a:rPr lang="en-US" dirty="0" err="1" smtClean="0"/>
              <a:t>macreage@indiana.edu</a:t>
            </a:r>
            <a:endParaRPr lang="en-US" dirty="0" smtClean="0"/>
          </a:p>
          <a:p>
            <a:pPr algn="r"/>
            <a:r>
              <a:rPr lang="en-US" dirty="0" err="1" smtClean="0"/>
              <a:t>Ayfer</a:t>
            </a:r>
            <a:r>
              <a:rPr lang="en-US" dirty="0" smtClean="0"/>
              <a:t> </a:t>
            </a:r>
            <a:r>
              <a:rPr lang="en-US" dirty="0" err="1" smtClean="0"/>
              <a:t>Eker</a:t>
            </a:r>
            <a:r>
              <a:rPr lang="en-US" dirty="0" smtClean="0"/>
              <a:t>, </a:t>
            </a:r>
            <a:r>
              <a:rPr lang="en-US" dirty="0" err="1" smtClean="0"/>
              <a:t>ayeker@indiana.edu</a:t>
            </a:r>
            <a:r>
              <a:rPr lang="en-US" dirty="0" smtClean="0"/>
              <a:t> </a:t>
            </a:r>
          </a:p>
          <a:p>
            <a:pPr algn="r"/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Yeon</a:t>
            </a:r>
            <a:r>
              <a:rPr lang="en-US" dirty="0" smtClean="0"/>
              <a:t> Lee, mlee115@asu.edu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068" y="5374496"/>
            <a:ext cx="3159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This material is based in part on work supported by the National Science Foundation (grant no. DRL-1252575)</a:t>
            </a:r>
            <a:endParaRPr lang="en-US" dirty="0"/>
          </a:p>
        </p:txBody>
      </p:sp>
      <p:pic>
        <p:nvPicPr>
          <p:cNvPr id="5" name="Picture 4" descr="ns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76" y="4340707"/>
            <a:ext cx="1027599" cy="10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8933" y="2582701"/>
            <a:ext cx="7586133" cy="3679613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Using Parallel </a:t>
            </a:r>
            <a:r>
              <a:rPr lang="en-US" sz="2200" dirty="0"/>
              <a:t>tasks </a:t>
            </a:r>
            <a:r>
              <a:rPr lang="en-US" sz="2200" dirty="0" smtClean="0"/>
              <a:t>(Small &amp; Lin, 2010) designed </a:t>
            </a:r>
            <a:r>
              <a:rPr lang="en-US" sz="2200" dirty="0"/>
              <a:t>to target different levels of thinking yet address similar </a:t>
            </a:r>
            <a:r>
              <a:rPr lang="en-US" sz="2200" dirty="0" smtClean="0"/>
              <a:t>math ideas </a:t>
            </a:r>
          </a:p>
          <a:p>
            <a:endParaRPr lang="en-US" sz="1100" dirty="0"/>
          </a:p>
          <a:p>
            <a:pPr lvl="1"/>
            <a:r>
              <a:rPr lang="en-US" b="1" dirty="0" smtClean="0"/>
              <a:t>I. Corn Stalk Tomato Plant Heights Problem (For MC2 and MC3 students) . </a:t>
            </a:r>
            <a:r>
              <a:rPr lang="en-US" dirty="0" smtClean="0"/>
              <a:t>There is a tomato plant and stalk of corn growing in the garden, each of unknown height. The height of </a:t>
            </a:r>
            <a:r>
              <a:rPr lang="en-US" smtClean="0"/>
              <a:t>the corn </a:t>
            </a:r>
            <a:r>
              <a:rPr lang="en-US" dirty="0" smtClean="0"/>
              <a:t>stalk is 5 times the height of the tomato plant.</a:t>
            </a:r>
            <a:r>
              <a:rPr lang="en-US" baseline="30000" dirty="0" smtClean="0"/>
              <a:t>  </a:t>
            </a:r>
          </a:p>
          <a:p>
            <a:pPr marL="301943" lvl="1" indent="0">
              <a:buNone/>
            </a:pPr>
            <a:endParaRPr lang="en-US" baseline="30000" dirty="0" smtClean="0"/>
          </a:p>
          <a:p>
            <a:pPr lvl="1"/>
            <a:r>
              <a:rPr lang="en-US" b="1" dirty="0" smtClean="0"/>
              <a:t>II. Tree Heights Problem (For MC3 students).</a:t>
            </a:r>
            <a:r>
              <a:rPr lang="en-US" dirty="0" smtClean="0"/>
              <a:t> Next to the school are two trees, each of unknown height. The crabapple tree is 3/5 the height of the maple tree.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II. Providing Student Choices </a:t>
            </a:r>
            <a:br>
              <a:rPr lang="en-US" dirty="0" smtClean="0"/>
            </a:br>
            <a:r>
              <a:rPr lang="en-US" dirty="0" smtClean="0"/>
              <a:t>(episode 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2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Student Responses (episode 9)</a:t>
            </a:r>
            <a:endParaRPr lang="en-US" sz="4100" dirty="0"/>
          </a:p>
        </p:txBody>
      </p:sp>
      <p:pic>
        <p:nvPicPr>
          <p:cNvPr id="6" name="Content Placeholder 5" descr="CSTPHts_A_hand_unpartitioned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3" r="-16253"/>
          <a:stretch>
            <a:fillRect/>
          </a:stretch>
        </p:blipFill>
        <p:spPr>
          <a:xfrm>
            <a:off x="391417" y="1995651"/>
            <a:ext cx="2778544" cy="348644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-9724" r="-9724"/>
          <a:stretch>
            <a:fillRect/>
          </a:stretch>
        </p:blipFill>
        <p:spPr>
          <a:xfrm>
            <a:off x="2855992" y="1343027"/>
            <a:ext cx="5451245" cy="3023210"/>
          </a:xfrm>
          <a:prstGeom prst="rect">
            <a:avLst/>
          </a:prstGeom>
        </p:spPr>
      </p:pic>
      <p:pic>
        <p:nvPicPr>
          <p:cNvPr id="9" name="Content Placeholder 6" descr="131008_5617FA_CSTPHts_T_hand_later.tiff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06" b="-40906"/>
          <a:stretch>
            <a:fillRect/>
          </a:stretch>
        </p:blipFill>
        <p:spPr>
          <a:xfrm>
            <a:off x="3654602" y="3735312"/>
            <a:ext cx="3380678" cy="3845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888" y="5601106"/>
            <a:ext cx="3332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Group I: </a:t>
            </a:r>
          </a:p>
          <a:p>
            <a:r>
              <a:rPr lang="en-US" sz="2000" dirty="0" smtClean="0"/>
              <a:t>Not showing a 5 times relationship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897325" y="3456139"/>
            <a:ext cx="424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Group II:</a:t>
            </a:r>
          </a:p>
          <a:p>
            <a:r>
              <a:rPr lang="en-US" sz="2000" dirty="0" smtClean="0"/>
              <a:t>Clearly showing a 5 times relationship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20662" y="4785498"/>
            <a:ext cx="19311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Group III: </a:t>
            </a:r>
            <a:r>
              <a:rPr lang="en-US" sz="1600" dirty="0" smtClean="0"/>
              <a:t>Showing something that might be a 5 times relationship but we had some questions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060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Weaving among groups, asking questions to understand and support student thinking, and to foster student-to-student communication (cf. Jacobs &amp; </a:t>
            </a:r>
            <a:r>
              <a:rPr lang="en-US" dirty="0" err="1" smtClean="0"/>
              <a:t>Empson</a:t>
            </a:r>
            <a:r>
              <a:rPr lang="en-US" dirty="0" smtClean="0"/>
              <a:t>, 2015)</a:t>
            </a:r>
          </a:p>
          <a:p>
            <a:r>
              <a:rPr lang="en-US" dirty="0" smtClean="0"/>
              <a:t>Heightened challenge: with DI groups are working on different problems</a:t>
            </a:r>
          </a:p>
          <a:p>
            <a:r>
              <a:rPr lang="en-US" dirty="0" smtClean="0"/>
              <a:t>Often facilitated DI: Paige and Andrea in episode 10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III. Monitoring Actively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1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teacher talks with </a:t>
            </a:r>
            <a:br>
              <a:rPr lang="en-US" dirty="0" smtClean="0"/>
            </a:br>
            <a:r>
              <a:rPr lang="en-US" dirty="0" smtClean="0"/>
              <a:t>Paige &amp; Andrea (episode 10)</a:t>
            </a:r>
            <a:endParaRPr lang="en-US" dirty="0"/>
          </a:p>
        </p:txBody>
      </p:sp>
      <p:pic>
        <p:nvPicPr>
          <p:cNvPr id="5" name="Content Placeholder 4" descr="CSTPHts_P_hand_initial.tif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36" r="-25436"/>
          <a:stretch>
            <a:fillRect/>
          </a:stretch>
        </p:blipFill>
        <p:spPr>
          <a:xfrm>
            <a:off x="263539" y="2679192"/>
            <a:ext cx="3822192" cy="3447288"/>
          </a:xfrm>
        </p:spPr>
      </p:pic>
      <p:sp>
        <p:nvSpPr>
          <p:cNvPr id="10" name="TextBox 9"/>
          <p:cNvSpPr txBox="1"/>
          <p:nvPr/>
        </p:nvSpPr>
        <p:spPr>
          <a:xfrm>
            <a:off x="457200" y="6194493"/>
            <a:ext cx="435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Paige’s initial equations:  5 </a:t>
            </a:r>
            <a:r>
              <a:rPr lang="en-US" dirty="0"/>
              <a:t>+ x = h , h – x = 5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Content Placeholder 12" descr="CSTPHts_P_hand_later2.tiff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07" r="-69807"/>
          <a:stretch>
            <a:fillRect/>
          </a:stretch>
        </p:blipFill>
        <p:spPr>
          <a:xfrm>
            <a:off x="6282185" y="2679192"/>
            <a:ext cx="2255838" cy="3446463"/>
          </a:xfrm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76" y="3429000"/>
            <a:ext cx="304609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5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72067" y="2187828"/>
            <a:ext cx="7408333" cy="43353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Paige’s equations at this point: </a:t>
            </a:r>
          </a:p>
          <a:p>
            <a:pPr lvl="1"/>
            <a:r>
              <a:rPr lang="en-US" dirty="0" smtClean="0"/>
              <a:t>1 quarter of corn stalk = to tomato</a:t>
            </a:r>
          </a:p>
          <a:p>
            <a:pPr lvl="1"/>
            <a:r>
              <a:rPr lang="en-US" dirty="0"/>
              <a:t>z ÷ 5 = </a:t>
            </a:r>
            <a:r>
              <a:rPr lang="en-US" dirty="0" smtClean="0"/>
              <a:t>p</a:t>
            </a:r>
            <a:r>
              <a:rPr lang="en-US" dirty="0"/>
              <a:t> </a:t>
            </a:r>
            <a:r>
              <a:rPr lang="en-US" dirty="0" smtClean="0"/>
              <a:t>(from discussion with Andrea)</a:t>
            </a:r>
          </a:p>
          <a:p>
            <a:r>
              <a:rPr lang="en-US" dirty="0" smtClean="0"/>
              <a:t>Teacher: </a:t>
            </a:r>
            <a:r>
              <a:rPr lang="en-US" dirty="0">
                <a:solidFill>
                  <a:srgbClr val="008000"/>
                </a:solidFill>
              </a:rPr>
              <a:t>What would you do to the tomato plant height to make the corn stalk height</a:t>
            </a:r>
            <a:r>
              <a:rPr lang="en-US" dirty="0" smtClean="0">
                <a:solidFill>
                  <a:srgbClr val="008000"/>
                </a:solidFill>
              </a:rPr>
              <a:t>?</a:t>
            </a:r>
          </a:p>
          <a:p>
            <a:r>
              <a:rPr lang="en-US" dirty="0" smtClean="0"/>
              <a:t>Paige: </a:t>
            </a:r>
            <a:r>
              <a:rPr lang="en-US" dirty="0"/>
              <a:t>I </a:t>
            </a:r>
            <a:r>
              <a:rPr lang="en-US" dirty="0" smtClean="0"/>
              <a:t>would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add 4 more </a:t>
            </a:r>
            <a:r>
              <a:rPr lang="en-US" dirty="0" smtClean="0">
                <a:solidFill>
                  <a:srgbClr val="FF0000"/>
                </a:solidFill>
              </a:rPr>
              <a:t>sizes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Teacher: </a:t>
            </a:r>
            <a:r>
              <a:rPr lang="en-US" sz="2200" dirty="0"/>
              <a:t>So now the question is, </a:t>
            </a:r>
            <a:r>
              <a:rPr lang="en-US" dirty="0">
                <a:solidFill>
                  <a:srgbClr val="008000"/>
                </a:solidFill>
              </a:rPr>
              <a:t>could we write this using p's and z's? </a:t>
            </a:r>
            <a:r>
              <a:rPr lang="en-US" dirty="0"/>
              <a:t>That's the challenge.</a:t>
            </a:r>
          </a:p>
          <a:p>
            <a:r>
              <a:rPr lang="en-US" dirty="0" smtClean="0"/>
              <a:t>Paige: 4 + p = z</a:t>
            </a:r>
          </a:p>
          <a:p>
            <a:r>
              <a:rPr lang="en-US" dirty="0" smtClean="0"/>
              <a:t>Paige: </a:t>
            </a:r>
            <a:r>
              <a:rPr lang="en-US" dirty="0"/>
              <a:t>Actually you know what</a:t>
            </a:r>
            <a:r>
              <a:rPr lang="en-US" dirty="0" smtClean="0"/>
              <a:t>? I don’t want to do adding; I want to do </a:t>
            </a:r>
            <a:r>
              <a:rPr lang="en-US" dirty="0" smtClean="0">
                <a:solidFill>
                  <a:srgbClr val="FF0000"/>
                </a:solidFill>
              </a:rPr>
              <a:t>multiplication</a:t>
            </a:r>
            <a:r>
              <a:rPr lang="en-US" dirty="0" smtClean="0"/>
              <a:t>. </a:t>
            </a:r>
            <a:r>
              <a:rPr lang="en-US" i="1" dirty="0" smtClean="0"/>
              <a:t>Changes to: </a:t>
            </a:r>
            <a:r>
              <a:rPr lang="en-US" dirty="0" smtClean="0"/>
              <a:t>4 * p = z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Paige and the teacher </a:t>
            </a:r>
            <a:br>
              <a:rPr lang="en-US" dirty="0" smtClean="0"/>
            </a:br>
            <a:r>
              <a:rPr lang="en-US" dirty="0" smtClean="0"/>
              <a:t>talk about her equations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67" y="3706157"/>
            <a:ext cx="462387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19182" y="2348331"/>
            <a:ext cx="207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  <a:r>
              <a:rPr lang="en-US" sz="2000" dirty="0" smtClean="0"/>
              <a:t> = corn stalk </a:t>
            </a:r>
            <a:r>
              <a:rPr lang="en-US" sz="2000" dirty="0" err="1" smtClean="0"/>
              <a:t>ht</a:t>
            </a:r>
            <a:endParaRPr lang="en-US" sz="2000" dirty="0" smtClean="0"/>
          </a:p>
          <a:p>
            <a:r>
              <a:rPr lang="en-US" sz="2000" dirty="0" smtClean="0"/>
              <a:t>p = tom plant </a:t>
            </a:r>
            <a:r>
              <a:rPr lang="en-US" sz="2000" dirty="0" err="1" smtClean="0"/>
              <a:t>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94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Absent Lucy’s drawings (episode 11)</a:t>
            </a:r>
            <a:endParaRPr lang="en-US" dirty="0"/>
          </a:p>
        </p:txBody>
      </p:sp>
      <p:pic>
        <p:nvPicPr>
          <p:cNvPr id="6" name="Content Placeholder 5" descr="FatherSon_L_hand_initial.tiff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22" r="-46422"/>
          <a:stretch>
            <a:fillRect/>
          </a:stretch>
        </p:blipFill>
        <p:spPr/>
      </p:pic>
      <p:pic>
        <p:nvPicPr>
          <p:cNvPr id="7" name="Content Placeholder 6" descr="DogHts_L_hand_initial.tiff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r="-5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440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students’ mathematical thinking in </a:t>
            </a:r>
            <a:r>
              <a:rPr lang="en-US" dirty="0" smtClean="0"/>
              <a:t>discussions</a:t>
            </a:r>
          </a:p>
          <a:p>
            <a:pPr lvl="1"/>
            <a:r>
              <a:rPr lang="en-US" dirty="0"/>
              <a:t>to give time and space to mathematical issues and </a:t>
            </a:r>
            <a:r>
              <a:rPr lang="en-US" dirty="0" smtClean="0"/>
              <a:t>ideas</a:t>
            </a:r>
            <a:endParaRPr lang="en-US" dirty="0"/>
          </a:p>
          <a:p>
            <a:pPr lvl="1"/>
            <a:r>
              <a:rPr lang="en-US" dirty="0" smtClean="0"/>
              <a:t>to </a:t>
            </a:r>
            <a:r>
              <a:rPr lang="en-US" dirty="0"/>
              <a:t>support students in making progress (cf. </a:t>
            </a:r>
            <a:r>
              <a:rPr lang="en-US" dirty="0" err="1"/>
              <a:t>Leatham</a:t>
            </a:r>
            <a:r>
              <a:rPr lang="en-US" dirty="0"/>
              <a:t>, Peterson, </a:t>
            </a:r>
            <a:r>
              <a:rPr lang="en-US" dirty="0" err="1"/>
              <a:t>Stockero</a:t>
            </a:r>
            <a:r>
              <a:rPr lang="en-US" dirty="0"/>
              <a:t>, &amp; Van </a:t>
            </a:r>
            <a:r>
              <a:rPr lang="en-US" dirty="0" err="1"/>
              <a:t>Zoest</a:t>
            </a:r>
            <a:r>
              <a:rPr lang="en-US" dirty="0"/>
              <a:t>, 2015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Heightened </a:t>
            </a:r>
            <a:r>
              <a:rPr lang="en-US" dirty="0"/>
              <a:t>challenges with DI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surfacing of different </a:t>
            </a:r>
            <a:r>
              <a:rPr lang="en-US" dirty="0" smtClean="0"/>
              <a:t>viewpoints</a:t>
            </a:r>
          </a:p>
          <a:p>
            <a:pPr lvl="1"/>
            <a:r>
              <a:rPr lang="en-US" dirty="0"/>
              <a:t>interpreting and respecting different ways of </a:t>
            </a:r>
            <a:r>
              <a:rPr lang="en-US" dirty="0" smtClean="0"/>
              <a:t>thinking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nature of progress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V. Conducting Whole Class Discussion Across Different Thinkers</a:t>
            </a:r>
          </a:p>
        </p:txBody>
      </p:sp>
    </p:spTree>
    <p:extLst>
      <p:ext uri="{BB962C8B-B14F-4D97-AF65-F5344CB8AC3E}">
        <p14:creationId xmlns:p14="http://schemas.microsoft.com/office/powerpoint/2010/main" val="115060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7845" y="2441956"/>
            <a:ext cx="7752281" cy="42237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height of a sunflower is one-fourth the height of a fern. We don’t know either heights so they are both unknowns. </a:t>
            </a:r>
          </a:p>
          <a:p>
            <a:pPr marL="457200" indent="-457200">
              <a:buAutoNum type="alphaUcPeriod"/>
            </a:pPr>
            <a:r>
              <a:rPr lang="en-US" dirty="0" smtClean="0"/>
              <a:t>Draw a picture of this situation and describe what your picture represents. </a:t>
            </a:r>
          </a:p>
          <a:p>
            <a:pPr marL="457200" indent="-457200">
              <a:buAutoNum type="alphaUcPeriod"/>
            </a:pPr>
            <a:r>
              <a:rPr lang="en-US" dirty="0" smtClean="0"/>
              <a:t>Write an equation for this situation that relates the two heights. Explain what your equation means in terms of your picture. </a:t>
            </a:r>
          </a:p>
          <a:p>
            <a:pPr marL="457200" indent="-457200">
              <a:buAutoNum type="alphaUcPeriod"/>
            </a:pPr>
            <a:r>
              <a:rPr lang="en-US" dirty="0" smtClean="0"/>
              <a:t>Can you write another, different equation that relates the two heights? Explain what your equation means in terms of your picture.</a:t>
            </a:r>
          </a:p>
          <a:p>
            <a:pPr marL="457200" indent="-457200">
              <a:buAutoNum type="alphaUcPeriod"/>
            </a:pPr>
            <a:r>
              <a:rPr lang="en-US" b="1" dirty="0" smtClean="0"/>
              <a:t>If you wrote an equation using division, can you write it with multiplication? </a:t>
            </a:r>
            <a:r>
              <a:rPr lang="en-US" dirty="0" smtClean="0"/>
              <a:t>Explain what your new equation means in terms of your picture.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Fern Sunflower Heights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6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on Board (episode 12)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64800" y="2696599"/>
            <a:ext cx="3822192" cy="3447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q = larger height</a:t>
            </a:r>
          </a:p>
          <a:p>
            <a:pPr marL="0" indent="0">
              <a:buNone/>
            </a:pPr>
            <a:r>
              <a:rPr lang="en-US" dirty="0"/>
              <a:t>c = </a:t>
            </a:r>
            <a:r>
              <a:rPr lang="en-US" dirty="0" smtClean="0"/>
              <a:t>smaller height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4c = q</a:t>
            </a:r>
          </a:p>
          <a:p>
            <a:r>
              <a:rPr lang="en-US" dirty="0" smtClean="0"/>
              <a:t>q</a:t>
            </a:r>
            <a:r>
              <a:rPr lang="en-US" dirty="0"/>
              <a:t>/4=c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you write the equation q/4 = c using multiplication</a:t>
            </a:r>
            <a:r>
              <a:rPr lang="en-US" dirty="0" smtClean="0"/>
              <a:t>?”</a:t>
            </a:r>
          </a:p>
          <a:p>
            <a:pPr marL="0" indent="0">
              <a:buNone/>
            </a:pPr>
            <a:r>
              <a:rPr lang="en-US" dirty="0" smtClean="0"/>
              <a:t> “Can </a:t>
            </a:r>
            <a:r>
              <a:rPr lang="en-US" dirty="0"/>
              <a:t>you multiply the larger height by a number and get the smaller </a:t>
            </a:r>
            <a:r>
              <a:rPr lang="en-US" dirty="0" smtClean="0"/>
              <a:t>height?”</a:t>
            </a:r>
            <a:endParaRPr lang="en-US" dirty="0"/>
          </a:p>
        </p:txBody>
      </p:sp>
      <p:pic>
        <p:nvPicPr>
          <p:cNvPr id="5" name="Content Placeholder 4" descr="DrawingOneFourthProblem.tiff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988" r="-85988"/>
          <a:stretch>
            <a:fillRect/>
          </a:stretch>
        </p:blipFill>
        <p:spPr>
          <a:xfrm>
            <a:off x="1948745" y="2679546"/>
            <a:ext cx="3822192" cy="3447288"/>
          </a:xfrm>
        </p:spPr>
      </p:pic>
      <p:pic>
        <p:nvPicPr>
          <p:cNvPr id="6" name="Picture 5" descr="OneFourthCp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3" y="2640267"/>
            <a:ext cx="2225642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5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you multiply the larger height by a number and get the smaller height?</a:t>
            </a:r>
          </a:p>
        </p:txBody>
      </p:sp>
      <p:pic>
        <p:nvPicPr>
          <p:cNvPr id="4" name="Clip2_cutag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2888" y="2674938"/>
            <a:ext cx="6126162" cy="3451225"/>
          </a:xfrm>
        </p:spPr>
      </p:pic>
    </p:spTree>
    <p:extLst>
      <p:ext uri="{BB962C8B-B14F-4D97-AF65-F5344CB8AC3E}">
        <p14:creationId xmlns:p14="http://schemas.microsoft.com/office/powerpoint/2010/main" val="335794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6177" y="2472169"/>
            <a:ext cx="7612911" cy="365399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 is </a:t>
            </a:r>
            <a:r>
              <a:rPr lang="en-US" u="sng" dirty="0" smtClean="0"/>
              <a:t>proactively</a:t>
            </a:r>
            <a:r>
              <a:rPr lang="en-US" dirty="0" smtClean="0"/>
              <a:t> tailoring instruction to students’ mathematical thinking while aiming to develop a cohesive classroom community (cf. Tomlinson, 2005)</a:t>
            </a:r>
          </a:p>
          <a:p>
            <a:pPr lvl="1"/>
            <a:r>
              <a:rPr lang="en-US" dirty="0"/>
              <a:t>Posing </a:t>
            </a:r>
            <a:r>
              <a:rPr lang="en-US" dirty="0" smtClean="0"/>
              <a:t>problems in harmony with and at the edge of students’ thinking (Hackenberg, 2010), which relies on on-going formative assessment (</a:t>
            </a:r>
            <a:r>
              <a:rPr lang="en-US" dirty="0" err="1" smtClean="0"/>
              <a:t>Heacox</a:t>
            </a:r>
            <a:r>
              <a:rPr lang="en-US" dirty="0" smtClean="0"/>
              <a:t>, 2002)</a:t>
            </a:r>
          </a:p>
          <a:p>
            <a:pPr lvl="1"/>
            <a:r>
              <a:rPr lang="en-US" dirty="0" smtClean="0"/>
              <a:t>Interacting responsively during class meetings (Jacobs &amp; </a:t>
            </a:r>
            <a:r>
              <a:rPr lang="en-US" dirty="0" err="1" smtClean="0"/>
              <a:t>Empson</a:t>
            </a:r>
            <a:r>
              <a:rPr lang="en-US" dirty="0" smtClean="0"/>
              <a:t>, 2015)</a:t>
            </a:r>
          </a:p>
          <a:p>
            <a:pPr lvl="1"/>
            <a:r>
              <a:rPr lang="en-US" dirty="0" smtClean="0"/>
              <a:t>Seeking to use </a:t>
            </a:r>
            <a:r>
              <a:rPr lang="en-US" dirty="0"/>
              <a:t>thinking from individuals and small groups to shape whole classroom </a:t>
            </a:r>
            <a:r>
              <a:rPr lang="en-US" dirty="0" smtClean="0"/>
              <a:t>interactions (cf. Tomlinson, 2005)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546" y="338328"/>
            <a:ext cx="8556171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differentiating instruction (DI)?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MC2 students (Lucy, Tim and Connor</a:t>
            </a:r>
            <a:r>
              <a:rPr lang="en-US" dirty="0" smtClean="0"/>
              <a:t>) seemed puzzled </a:t>
            </a:r>
          </a:p>
          <a:p>
            <a:r>
              <a:rPr lang="en-US" dirty="0" smtClean="0"/>
              <a:t>MC3 </a:t>
            </a:r>
            <a:r>
              <a:rPr lang="en-US" dirty="0"/>
              <a:t>students </a:t>
            </a:r>
            <a:r>
              <a:rPr lang="en-US" dirty="0" smtClean="0"/>
              <a:t>(Gabriel and Martin) seemed </a:t>
            </a:r>
            <a:r>
              <a:rPr lang="en-US" dirty="0"/>
              <a:t>to know </a:t>
            </a:r>
            <a:r>
              <a:rPr lang="en-US" dirty="0" smtClean="0"/>
              <a:t>how </a:t>
            </a:r>
            <a:r>
              <a:rPr lang="en-US" dirty="0"/>
              <a:t>to turn a division equation into a multiplication equation by using fractions as multipliers </a:t>
            </a:r>
            <a:endParaRPr lang="en-US" dirty="0" smtClean="0"/>
          </a:p>
          <a:p>
            <a:r>
              <a:rPr lang="en-US" dirty="0" smtClean="0"/>
              <a:t>Dividing </a:t>
            </a:r>
            <a:r>
              <a:rPr lang="en-US" dirty="0"/>
              <a:t>by 4 and dividing by 1/4 </a:t>
            </a:r>
            <a:r>
              <a:rPr lang="en-US" dirty="0" smtClean="0"/>
              <a:t>were </a:t>
            </a:r>
            <a:r>
              <a:rPr lang="en-US" dirty="0"/>
              <a:t>undifferentiated for the MC2 students 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Dividing by ¼ meant multiplying by 4 for MC3 students, at least procedurally</a:t>
            </a:r>
          </a:p>
          <a:p>
            <a:r>
              <a:rPr lang="en-US" dirty="0" smtClean="0"/>
              <a:t>Tension between different groups of thinkers!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Whole Class Discussion (episode 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3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97090"/>
            <a:ext cx="8450797" cy="44584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Teacher’s in-the-moment moves:</a:t>
            </a:r>
          </a:p>
          <a:p>
            <a:pPr lvl="1"/>
            <a:r>
              <a:rPr lang="en-US" dirty="0" smtClean="0"/>
              <a:t>Attempt </a:t>
            </a:r>
            <a:r>
              <a:rPr lang="en-US" dirty="0"/>
              <a:t>to bring students together by challenging them all together and returning to a class </a:t>
            </a:r>
            <a:r>
              <a:rPr lang="en-US" dirty="0" smtClean="0"/>
              <a:t>goal with c ÷ ¼ = q </a:t>
            </a:r>
          </a:p>
          <a:p>
            <a:pPr lvl="1"/>
            <a:r>
              <a:rPr lang="en-US" dirty="0" smtClean="0"/>
              <a:t>Communicate </a:t>
            </a:r>
            <a:r>
              <a:rPr lang="en-US" dirty="0"/>
              <a:t>that there was no expectation for everything to get resolved after one discussion </a:t>
            </a:r>
            <a:endParaRPr lang="en-US" dirty="0" smtClean="0"/>
          </a:p>
          <a:p>
            <a:r>
              <a:rPr lang="en-US" dirty="0" smtClean="0"/>
              <a:t>Research team’s plan of action:</a:t>
            </a:r>
          </a:p>
          <a:p>
            <a:pPr lvl="1"/>
            <a:r>
              <a:rPr lang="en-US" dirty="0" smtClean="0"/>
              <a:t>Plan to use </a:t>
            </a:r>
            <a:r>
              <a:rPr lang="en-US" dirty="0"/>
              <a:t>heterogeneous groups for the next few </a:t>
            </a:r>
            <a:r>
              <a:rPr lang="en-US" dirty="0" smtClean="0"/>
              <a:t>episodes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Conducting </a:t>
            </a:r>
            <a:r>
              <a:rPr lang="en-US" dirty="0"/>
              <a:t>classroom discussions across different </a:t>
            </a:r>
            <a:r>
              <a:rPr lang="en-US" dirty="0" smtClean="0"/>
              <a:t>thinkers was often problematic because different viewpoints</a:t>
            </a:r>
            <a:r>
              <a:rPr lang="en-US" dirty="0"/>
              <a:t> </a:t>
            </a:r>
            <a:r>
              <a:rPr lang="en-US" dirty="0" smtClean="0"/>
              <a:t>that were not immediately interpretable could threaten the development of classroom community.</a:t>
            </a:r>
            <a:endParaRPr lang="en-US" dirty="0"/>
          </a:p>
          <a:p>
            <a:pPr marL="301943" lvl="1" indent="0">
              <a:buNone/>
            </a:pPr>
            <a:endParaRPr lang="en-US" dirty="0"/>
          </a:p>
          <a:p>
            <a:pPr marL="301943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301943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Responding to the Impasse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3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910555"/>
              </p:ext>
            </p:extLst>
          </p:nvPr>
        </p:nvGraphicFramePr>
        <p:xfrm>
          <a:off x="-273051" y="962026"/>
          <a:ext cx="7143749" cy="581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0905" y="1906090"/>
            <a:ext cx="2046651" cy="132343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Working </a:t>
            </a:r>
          </a:p>
          <a:p>
            <a:pPr algn="ctr"/>
            <a:r>
              <a:rPr lang="en-US" sz="4000" dirty="0" smtClean="0"/>
              <a:t>Models</a:t>
            </a:r>
            <a:endParaRPr lang="en-US" sz="4000" dirty="0"/>
          </a:p>
        </p:txBody>
      </p:sp>
      <p:sp>
        <p:nvSpPr>
          <p:cNvPr id="6" name="Left-Right Arrow 5"/>
          <p:cNvSpPr/>
          <p:nvPr/>
        </p:nvSpPr>
        <p:spPr>
          <a:xfrm rot="20176879">
            <a:off x="5459583" y="2627954"/>
            <a:ext cx="1270000" cy="50800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71062" y="166505"/>
            <a:ext cx="5236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Emergent Theory of DI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5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the Theory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29961" y="3628200"/>
            <a:ext cx="2046651" cy="132343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Working </a:t>
            </a:r>
          </a:p>
          <a:p>
            <a:pPr algn="ctr"/>
            <a:r>
              <a:rPr lang="en-US" sz="4000" dirty="0" smtClean="0"/>
              <a:t>Models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411855" y="2278752"/>
            <a:ext cx="213071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Monitoring</a:t>
            </a:r>
          </a:p>
          <a:p>
            <a:pPr algn="ctr"/>
            <a:r>
              <a:rPr lang="en-US" sz="3200" dirty="0" smtClean="0"/>
              <a:t>Actively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878545" y="5266545"/>
            <a:ext cx="1989246" cy="107721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Classroom</a:t>
            </a:r>
          </a:p>
          <a:p>
            <a:pPr algn="ctr"/>
            <a:r>
              <a:rPr lang="en-US" sz="3200" dirty="0" smtClean="0"/>
              <a:t>Discussion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16067" y="4605533"/>
            <a:ext cx="2236510" cy="156966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Individual &amp;</a:t>
            </a:r>
          </a:p>
          <a:p>
            <a:pPr algn="ctr"/>
            <a:r>
              <a:rPr lang="en-US" sz="3200" dirty="0" err="1" smtClean="0"/>
              <a:t>Sm</a:t>
            </a:r>
            <a:r>
              <a:rPr lang="en-US" sz="3200" dirty="0" smtClean="0"/>
              <a:t> </a:t>
            </a:r>
            <a:r>
              <a:rPr lang="en-US" sz="3200" dirty="0" err="1" smtClean="0"/>
              <a:t>Gp</a:t>
            </a:r>
            <a:r>
              <a:rPr lang="en-US" sz="3200" dirty="0" smtClean="0"/>
              <a:t>. </a:t>
            </a:r>
          </a:p>
          <a:p>
            <a:pPr algn="ctr"/>
            <a:r>
              <a:rPr lang="en-US" sz="3200" dirty="0" smtClean="0"/>
              <a:t>Autonomy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962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91570"/>
            <a:ext cx="7408333" cy="4109197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Current:</a:t>
            </a:r>
            <a:r>
              <a:rPr lang="en-US" dirty="0" smtClean="0"/>
              <a:t> Phase II, year 3</a:t>
            </a:r>
          </a:p>
          <a:p>
            <a:pPr lvl="1"/>
            <a:r>
              <a:rPr lang="en-US" dirty="0" smtClean="0"/>
              <a:t>Teacher Study Group with 15 teachers from around Indiana</a:t>
            </a:r>
          </a:p>
          <a:p>
            <a:pPr lvl="1"/>
            <a:r>
              <a:rPr lang="en-US" dirty="0" smtClean="0"/>
              <a:t>Purpose is to explore differentiation together in 3-day summer workshop, monthly meetings, 1-day summer workshop</a:t>
            </a:r>
          </a:p>
          <a:p>
            <a:r>
              <a:rPr lang="en-US" i="1" dirty="0" smtClean="0"/>
              <a:t>Coming up: </a:t>
            </a:r>
            <a:r>
              <a:rPr lang="en-US" dirty="0" smtClean="0"/>
              <a:t>Phase III, years 4 &amp; 5</a:t>
            </a:r>
          </a:p>
          <a:p>
            <a:pPr lvl="1"/>
            <a:r>
              <a:rPr lang="en-US" dirty="0" smtClean="0"/>
              <a:t>Classroom design experiments with classroom teachers from the Teacher Study Group</a:t>
            </a:r>
          </a:p>
          <a:p>
            <a:pPr lvl="1"/>
            <a:r>
              <a:rPr lang="en-US" dirty="0" smtClean="0"/>
              <a:t>Purposes are to continue to study how to differentiate instruction and how teachers learn to differentiate instruction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IDR</a:t>
            </a:r>
            <a:r>
              <a:rPr lang="en-US" baseline="30000" dirty="0" smtClean="0"/>
              <a:t>2</a:t>
            </a:r>
            <a:r>
              <a:rPr lang="en-US" dirty="0" smtClean="0"/>
              <a:t>eAM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8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472267"/>
            <a:ext cx="7408333" cy="36538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</a:t>
            </a:r>
            <a:r>
              <a:rPr lang="en-US" dirty="0" smtClean="0"/>
              <a:t>BIG thanks </a:t>
            </a:r>
            <a:r>
              <a:rPr lang="en-US" dirty="0"/>
              <a:t>to </a:t>
            </a:r>
            <a:r>
              <a:rPr lang="en-US" dirty="0" smtClean="0"/>
              <a:t>other members of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IDR</a:t>
            </a:r>
            <a:r>
              <a:rPr lang="en-US" b="1" baseline="30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eAM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project </a:t>
            </a:r>
            <a:r>
              <a:rPr lang="en-US" dirty="0" smtClean="0"/>
              <a:t>team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Fetiye</a:t>
            </a:r>
            <a:r>
              <a:rPr lang="en-US" dirty="0" smtClean="0"/>
              <a:t> </a:t>
            </a:r>
            <a:r>
              <a:rPr lang="en-US" dirty="0" err="1"/>
              <a:t>Aydeniz</a:t>
            </a:r>
            <a:r>
              <a:rPr lang="en-US" dirty="0"/>
              <a:t>, </a:t>
            </a:r>
            <a:r>
              <a:rPr lang="en-US" dirty="0" smtClean="0"/>
              <a:t>Rebecca </a:t>
            </a:r>
            <a:r>
              <a:rPr lang="en-US" dirty="0" err="1" smtClean="0"/>
              <a:t>Borowski</a:t>
            </a:r>
            <a:r>
              <a:rPr lang="en-US" dirty="0" smtClean="0"/>
              <a:t>, Robin </a:t>
            </a:r>
            <a:r>
              <a:rPr lang="en-US" dirty="0"/>
              <a:t>Jones, </a:t>
            </a:r>
            <a:r>
              <a:rPr lang="en-US" dirty="0" err="1" smtClean="0"/>
              <a:t>Serife</a:t>
            </a:r>
            <a:r>
              <a:rPr lang="en-US" dirty="0" smtClean="0"/>
              <a:t> </a:t>
            </a:r>
            <a:r>
              <a:rPr lang="en-US" dirty="0" err="1" smtClean="0"/>
              <a:t>Sevis</a:t>
            </a:r>
            <a:r>
              <a:rPr lang="en-US" dirty="0" smtClean="0"/>
              <a:t>, </a:t>
            </a:r>
            <a:r>
              <a:rPr lang="en-US" dirty="0" err="1" smtClean="0"/>
              <a:t>Pai</a:t>
            </a:r>
            <a:r>
              <a:rPr lang="en-US" dirty="0" smtClean="0"/>
              <a:t> </a:t>
            </a:r>
            <a:r>
              <a:rPr lang="en-US" dirty="0" err="1" smtClean="0"/>
              <a:t>Suksak</a:t>
            </a:r>
            <a:r>
              <a:rPr lang="en-US" dirty="0" smtClean="0"/>
              <a:t>, Ryan Timmons</a:t>
            </a:r>
            <a:endParaRPr lang="en-US" dirty="0"/>
          </a:p>
          <a:p>
            <a:r>
              <a:rPr lang="en-US" i="1" dirty="0" smtClean="0"/>
              <a:t>What IDR</a:t>
            </a:r>
            <a:r>
              <a:rPr lang="en-US" i="1" baseline="30000" dirty="0" smtClean="0"/>
              <a:t>2</a:t>
            </a:r>
            <a:r>
              <a:rPr lang="en-US" i="1" dirty="0" smtClean="0"/>
              <a:t>eAM stands for: </a:t>
            </a:r>
            <a:r>
              <a:rPr lang="en-US" b="1" u="sng" dirty="0" smtClean="0">
                <a:solidFill>
                  <a:srgbClr val="32AE51"/>
                </a:solidFill>
              </a:rPr>
              <a:t>I</a:t>
            </a:r>
            <a:r>
              <a:rPr lang="en-US" dirty="0" smtClean="0"/>
              <a:t>nvestigating </a:t>
            </a:r>
            <a:r>
              <a:rPr lang="en-US" b="1" u="sng" dirty="0">
                <a:solidFill>
                  <a:srgbClr val="32AE51"/>
                </a:solidFill>
              </a:rPr>
              <a:t>D</a:t>
            </a:r>
            <a:r>
              <a:rPr lang="en-US" dirty="0"/>
              <a:t>ifferentiated Instruction and </a:t>
            </a:r>
            <a:r>
              <a:rPr lang="en-US" b="1" u="sng" dirty="0">
                <a:solidFill>
                  <a:srgbClr val="32AE51"/>
                </a:solidFill>
              </a:rPr>
              <a:t>R</a:t>
            </a:r>
            <a:r>
              <a:rPr lang="en-US" dirty="0"/>
              <a:t>elationships between </a:t>
            </a:r>
            <a:r>
              <a:rPr lang="en-US" b="1" u="sng" dirty="0">
                <a:solidFill>
                  <a:srgbClr val="32AE51"/>
                </a:solidFill>
              </a:rPr>
              <a:t>R</a:t>
            </a:r>
            <a:r>
              <a:rPr lang="en-US" dirty="0"/>
              <a:t>ational Number Knowl</a:t>
            </a:r>
            <a:r>
              <a:rPr lang="en-US" b="1" u="sng" dirty="0">
                <a:solidFill>
                  <a:srgbClr val="32AE51"/>
                </a:solidFill>
              </a:rPr>
              <a:t>e</a:t>
            </a:r>
            <a:r>
              <a:rPr lang="en-US" dirty="0"/>
              <a:t>dge and </a:t>
            </a:r>
            <a:r>
              <a:rPr lang="en-US" b="1" u="sng" dirty="0">
                <a:solidFill>
                  <a:srgbClr val="32AE51"/>
                </a:solidFill>
              </a:rPr>
              <a:t>A</a:t>
            </a:r>
            <a:r>
              <a:rPr lang="en-US" dirty="0"/>
              <a:t>lgebraic Reasoning in </a:t>
            </a:r>
            <a:r>
              <a:rPr lang="en-US" b="1" u="sng" dirty="0">
                <a:solidFill>
                  <a:srgbClr val="32AE51"/>
                </a:solidFill>
              </a:rPr>
              <a:t>M</a:t>
            </a:r>
            <a:r>
              <a:rPr lang="en-US" dirty="0"/>
              <a:t>iddle </a:t>
            </a:r>
            <a:r>
              <a:rPr lang="en-US" dirty="0" smtClean="0"/>
              <a:t>School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http://www.indiana.edu/~idream</a:t>
            </a:r>
            <a:r>
              <a:rPr lang="en-US" b="1" dirty="0" smtClean="0">
                <a:solidFill>
                  <a:srgbClr val="FF6600"/>
                </a:solidFill>
                <a:hlinkClick r:id="rId3"/>
              </a:rPr>
              <a:t>/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 paper and references available here and on the conference website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5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65518"/>
            <a:ext cx="7408333" cy="3660645"/>
          </a:xfrm>
        </p:spPr>
        <p:txBody>
          <a:bodyPr>
            <a:normAutofit/>
          </a:bodyPr>
          <a:lstStyle/>
          <a:p>
            <a:r>
              <a:rPr lang="en-US" dirty="0" smtClean="0"/>
              <a:t>What experiences have you had in differentiating mathematics instruction and/or studying how to differentiate mathematics instruction?</a:t>
            </a:r>
          </a:p>
          <a:p>
            <a:r>
              <a:rPr lang="en-US" dirty="0" smtClean="0"/>
              <a:t>What are relationships between differentiating instruction and equity?</a:t>
            </a:r>
          </a:p>
          <a:p>
            <a:r>
              <a:rPr lang="en-US" dirty="0" smtClean="0"/>
              <a:t>We are especially interested in how teachers build working models of students’ mathematical thinking and what their models consist of. Any comments on this issue?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Questions for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Students operating with the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mult</a:t>
            </a:r>
            <a:r>
              <a:rPr lang="en-US" dirty="0" smtClean="0"/>
              <a:t>. </a:t>
            </a:r>
            <a:r>
              <a:rPr lang="en-US" dirty="0"/>
              <a:t>c</a:t>
            </a:r>
            <a:r>
              <a:rPr lang="en-US" dirty="0" smtClean="0"/>
              <a:t>oncept </a:t>
            </a:r>
            <a:r>
              <a:rPr lang="en-US" sz="3300" dirty="0" smtClean="0"/>
              <a:t>(MC2 students)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Can anticipate the coordination of two levels of units prior to </a:t>
            </a:r>
            <a:r>
              <a:rPr lang="en-US" dirty="0" smtClean="0"/>
              <a:t>activity</a:t>
            </a:r>
            <a:endParaRPr lang="en-US" dirty="0"/>
          </a:p>
          <a:p>
            <a:r>
              <a:rPr lang="en-US" dirty="0"/>
              <a:t>Can produce three levels of units in </a:t>
            </a:r>
            <a:r>
              <a:rPr lang="en-US" dirty="0" smtClean="0"/>
              <a:t>activity</a:t>
            </a:r>
            <a:endParaRPr lang="en-US" dirty="0"/>
          </a:p>
        </p:txBody>
      </p:sp>
      <p:pic>
        <p:nvPicPr>
          <p:cNvPr id="8" name="Content Placeholder 7" descr="1_FiveFifthsLength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b="-273783"/>
          <a:stretch/>
        </p:blipFill>
        <p:spPr>
          <a:xfrm>
            <a:off x="4645025" y="2312988"/>
            <a:ext cx="3419475" cy="3494087"/>
          </a:xfrm>
        </p:spPr>
      </p:pic>
      <p:pic>
        <p:nvPicPr>
          <p:cNvPr id="11" name="Picture 10" descr="2_FiveFifthsEachIntoSeventh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72" y="3201810"/>
            <a:ext cx="3387683" cy="1332489"/>
          </a:xfrm>
          <a:prstGeom prst="rect">
            <a:avLst/>
          </a:prstGeom>
        </p:spPr>
      </p:pic>
      <p:pic>
        <p:nvPicPr>
          <p:cNvPr id="12" name="Picture 11" descr="3_ThirtyfiveThirtyfifth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0" y="4534299"/>
            <a:ext cx="3395416" cy="13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0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Students operating with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/>
              <a:t>mult</a:t>
            </a:r>
            <a:r>
              <a:rPr lang="en-US" dirty="0"/>
              <a:t>. concept </a:t>
            </a:r>
            <a:r>
              <a:rPr lang="en-US" sz="3300" dirty="0"/>
              <a:t>(MC3 students)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Can take three levels of units as given </a:t>
            </a:r>
          </a:p>
          <a:p>
            <a:r>
              <a:rPr lang="en-US" dirty="0"/>
              <a:t>Can flexibly switch between three-levels-of-units structures</a:t>
            </a:r>
          </a:p>
        </p:txBody>
      </p:sp>
      <p:pic>
        <p:nvPicPr>
          <p:cNvPr id="8" name="Content Placeholder 7" descr="1_FiveFifthsLength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b="-273783"/>
          <a:stretch/>
        </p:blipFill>
        <p:spPr>
          <a:xfrm>
            <a:off x="4645025" y="2312988"/>
            <a:ext cx="3419475" cy="3494087"/>
          </a:xfrm>
        </p:spPr>
      </p:pic>
      <p:pic>
        <p:nvPicPr>
          <p:cNvPr id="11" name="Picture 10" descr="2_FiveFifthsEachIntoSeventh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72" y="3201810"/>
            <a:ext cx="3387683" cy="1332489"/>
          </a:xfrm>
          <a:prstGeom prst="rect">
            <a:avLst/>
          </a:prstGeom>
        </p:spPr>
      </p:pic>
      <p:pic>
        <p:nvPicPr>
          <p:cNvPr id="4" name="Picture 3" descr="4_FlexibleSwit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43" y="4515556"/>
            <a:ext cx="3461625" cy="13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5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Algebraic Reasoning from a </a:t>
            </a:r>
            <a:br>
              <a:rPr lang="en-US" dirty="0" smtClean="0"/>
            </a:br>
            <a:r>
              <a:rPr lang="en-US" dirty="0" smtClean="0"/>
              <a:t>Quantitative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Unknowns are potential measurements of </a:t>
            </a:r>
            <a:r>
              <a:rPr lang="en-US" dirty="0" smtClean="0"/>
              <a:t>quantities.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Thinking </a:t>
            </a:r>
            <a:r>
              <a:rPr lang="en-US" dirty="0"/>
              <a:t>of a quantitative unknown—say a </a:t>
            </a:r>
            <a:r>
              <a:rPr lang="en-US" dirty="0" smtClean="0"/>
              <a:t>length— </a:t>
            </a:r>
            <a:r>
              <a:rPr lang="en-US" dirty="0"/>
              <a:t>requires being able to imagine a unit of units.</a:t>
            </a:r>
          </a:p>
          <a:p>
            <a:endParaRPr lang="en-US" dirty="0"/>
          </a:p>
        </p:txBody>
      </p:sp>
      <p:pic>
        <p:nvPicPr>
          <p:cNvPr id="4" name="Picture 3" descr="UnknownWdot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73" y="3949934"/>
            <a:ext cx="5613400" cy="469900"/>
          </a:xfrm>
          <a:prstGeom prst="rect">
            <a:avLst/>
          </a:prstGeom>
        </p:spPr>
      </p:pic>
      <p:pic>
        <p:nvPicPr>
          <p:cNvPr id="5" name="Picture 4" descr="Know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23" y="3179200"/>
            <a:ext cx="3975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7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26811"/>
            <a:ext cx="7408333" cy="39917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Purpose of 18-episode design experiment: to investigate how to differentiate instruction for cognitively diverse middle school students</a:t>
            </a:r>
          </a:p>
          <a:p>
            <a:r>
              <a:rPr lang="en-US" dirty="0" smtClean="0"/>
              <a:t>One aspect: How students create and coordinate units and units of units (composite units)</a:t>
            </a:r>
          </a:p>
          <a:p>
            <a:r>
              <a:rPr lang="en-US" dirty="0" smtClean="0"/>
              <a:t>MC1, MC2, and MC3 students</a:t>
            </a:r>
          </a:p>
          <a:p>
            <a:pPr lvl="1"/>
            <a:r>
              <a:rPr lang="en-US" dirty="0" smtClean="0"/>
              <a:t>MC2: coordinate two levels of units prior to activity and three levels of units in activity</a:t>
            </a:r>
          </a:p>
          <a:p>
            <a:pPr lvl="1"/>
            <a:r>
              <a:rPr lang="en-US" dirty="0" smtClean="0"/>
              <a:t>MC3: coordinate three levels of units prior to activity</a:t>
            </a:r>
          </a:p>
          <a:p>
            <a:r>
              <a:rPr lang="en-US" dirty="0" smtClean="0"/>
              <a:t>Other aspects: features of fractional knowledge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1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49" y="2063922"/>
            <a:ext cx="7731051" cy="43773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Tracking practices:</a:t>
            </a:r>
          </a:p>
          <a:p>
            <a:pPr lvl="1"/>
            <a:r>
              <a:rPr lang="en-US" dirty="0" smtClean="0"/>
              <a:t>Traditional way to deal with cognitive diversity in the US</a:t>
            </a:r>
          </a:p>
          <a:p>
            <a:pPr lvl="1"/>
            <a:r>
              <a:rPr lang="en-US" dirty="0" smtClean="0"/>
              <a:t>have negative effects on students and create opportunity gaps (Flores, 2007; Oakes, 2005) </a:t>
            </a:r>
          </a:p>
          <a:p>
            <a:r>
              <a:rPr lang="en-US" dirty="0" smtClean="0"/>
              <a:t>Heterogeneous classrooms:</a:t>
            </a:r>
          </a:p>
          <a:p>
            <a:pPr lvl="1"/>
            <a:r>
              <a:rPr lang="en-US" dirty="0" smtClean="0"/>
              <a:t>Low-achieving </a:t>
            </a:r>
            <a:r>
              <a:rPr lang="en-US" dirty="0"/>
              <a:t>students </a:t>
            </a:r>
            <a:r>
              <a:rPr lang="en-US" dirty="0" smtClean="0"/>
              <a:t>learn more (</a:t>
            </a:r>
            <a:r>
              <a:rPr lang="en-US" dirty="0" err="1" smtClean="0"/>
              <a:t>Boaler</a:t>
            </a:r>
            <a:r>
              <a:rPr lang="en-US" dirty="0" smtClean="0"/>
              <a:t> &amp; Staples, 2008; Burris, </a:t>
            </a:r>
            <a:r>
              <a:rPr lang="en-US" dirty="0" err="1" smtClean="0"/>
              <a:t>Huebert</a:t>
            </a:r>
            <a:r>
              <a:rPr lang="en-US" dirty="0" smtClean="0"/>
              <a:t>, &amp; Levin, 2006)</a:t>
            </a:r>
          </a:p>
          <a:p>
            <a:pPr lvl="1"/>
            <a:r>
              <a:rPr lang="en-US" dirty="0" smtClean="0"/>
              <a:t>Mixed outcomes for high-achieving students (</a:t>
            </a:r>
            <a:r>
              <a:rPr lang="en-US" dirty="0" err="1"/>
              <a:t>Boaler</a:t>
            </a:r>
            <a:r>
              <a:rPr lang="en-US" dirty="0"/>
              <a:t> &amp; Staples, </a:t>
            </a:r>
            <a:r>
              <a:rPr lang="en-US" dirty="0" smtClean="0"/>
              <a:t>2008; Nomi &amp; </a:t>
            </a:r>
            <a:r>
              <a:rPr lang="en-US" dirty="0" err="1" smtClean="0"/>
              <a:t>Allensworth</a:t>
            </a:r>
            <a:r>
              <a:rPr lang="en-US" dirty="0" smtClean="0"/>
              <a:t>, 2013)</a:t>
            </a:r>
          </a:p>
          <a:p>
            <a:r>
              <a:rPr lang="en-US" dirty="0" smtClean="0"/>
              <a:t>DI is an alternative for addressing students’ diverse learning needs, but it is largely untested in mathematics education</a:t>
            </a:r>
          </a:p>
          <a:p>
            <a:pPr lvl="1"/>
            <a:r>
              <a:rPr lang="en-US" dirty="0" smtClean="0"/>
              <a:t>DI unlikely to happen in secondary math classrooms (</a:t>
            </a:r>
            <a:r>
              <a:rPr lang="en-US" dirty="0" err="1" smtClean="0"/>
              <a:t>Gamoran</a:t>
            </a:r>
            <a:r>
              <a:rPr lang="en-US" dirty="0" smtClean="0"/>
              <a:t> &amp; Weinstein, 1998)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Rationale for DI: why differentiate?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3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66176"/>
            <a:ext cx="7408333" cy="39599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Gearhart &amp; Saxe (2014): 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&amp; 5</a:t>
            </a:r>
            <a:r>
              <a:rPr lang="en-US" baseline="30000" dirty="0" smtClean="0"/>
              <a:t>th</a:t>
            </a:r>
            <a:r>
              <a:rPr lang="en-US" dirty="0" smtClean="0"/>
              <a:t> grade intervention focused on developing students’ understanding of number lines</a:t>
            </a:r>
          </a:p>
          <a:p>
            <a:pPr lvl="1"/>
            <a:r>
              <a:rPr lang="en-US" dirty="0" smtClean="0"/>
              <a:t>Flexible class structure, problems with multiple entry points, partner work tiered for difficulty, whole class discussion</a:t>
            </a:r>
          </a:p>
          <a:p>
            <a:pPr lvl="1"/>
            <a:r>
              <a:rPr lang="en-US" dirty="0" smtClean="0"/>
              <a:t>Significantly greater learning gains than students in comparison classrooms .</a:t>
            </a:r>
          </a:p>
          <a:p>
            <a:r>
              <a:rPr lang="en-US" dirty="0" err="1" smtClean="0"/>
              <a:t>Tieso</a:t>
            </a:r>
            <a:r>
              <a:rPr lang="en-US" dirty="0" smtClean="0"/>
              <a:t> (2006): 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uasi</a:t>
            </a:r>
            <a:r>
              <a:rPr lang="en-US" dirty="0"/>
              <a:t>-experimental study with 31 4</a:t>
            </a:r>
            <a:r>
              <a:rPr lang="en-US" baseline="30000" dirty="0"/>
              <a:t>th</a:t>
            </a:r>
            <a:r>
              <a:rPr lang="en-US" dirty="0"/>
              <a:t> &amp;</a:t>
            </a:r>
            <a:r>
              <a:rPr lang="en-US" dirty="0" smtClean="0"/>
              <a:t> </a:t>
            </a: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grade teachers </a:t>
            </a:r>
            <a:r>
              <a:rPr lang="en-US" dirty="0" smtClean="0"/>
              <a:t>and 645 students, focused on data representation &amp; analysis unit</a:t>
            </a:r>
            <a:endParaRPr lang="en-US" dirty="0"/>
          </a:p>
          <a:p>
            <a:pPr lvl="1"/>
            <a:r>
              <a:rPr lang="en-US" dirty="0" smtClean="0"/>
              <a:t>Significantly higher scores for regularly-achieving and high-achieving students, but not low-achieving students</a:t>
            </a:r>
          </a:p>
          <a:p>
            <a:r>
              <a:rPr lang="en-US" dirty="0" smtClean="0"/>
              <a:t>Other findings: positive influence on various aspects of reading (fluency, comprehension), on students’ self-concepts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on 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6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Hypothetical </a:t>
            </a:r>
            <a:r>
              <a:rPr lang="en-US" dirty="0"/>
              <a:t>L</a:t>
            </a:r>
            <a:r>
              <a:rPr lang="en-US" dirty="0" smtClean="0"/>
              <a:t>earning </a:t>
            </a:r>
            <a:r>
              <a:rPr lang="en-US" dirty="0"/>
              <a:t>T</a:t>
            </a:r>
            <a:r>
              <a:rPr lang="en-US" dirty="0" smtClean="0"/>
              <a:t>rajectories created for each kind of thinker (MC1, MC2, MC3)</a:t>
            </a:r>
            <a:endParaRPr lang="en-US" dirty="0"/>
          </a:p>
          <a:p>
            <a:r>
              <a:rPr lang="en-US" dirty="0" smtClean="0"/>
              <a:t>Selection process with 21 7</a:t>
            </a:r>
            <a:r>
              <a:rPr lang="en-US" baseline="30000" dirty="0" smtClean="0"/>
              <a:t>th</a:t>
            </a:r>
            <a:r>
              <a:rPr lang="en-US" dirty="0" smtClean="0"/>
              <a:t> and 8</a:t>
            </a:r>
            <a:r>
              <a:rPr lang="en-US" baseline="30000" dirty="0" smtClean="0"/>
              <a:t>th</a:t>
            </a:r>
            <a:r>
              <a:rPr lang="en-US" dirty="0" smtClean="0"/>
              <a:t> grade students: 30-minute interview, 12-item worksheet</a:t>
            </a:r>
          </a:p>
          <a:p>
            <a:r>
              <a:rPr lang="en-US" dirty="0"/>
              <a:t>6</a:t>
            </a:r>
            <a:r>
              <a:rPr lang="en-US" dirty="0" smtClean="0"/>
              <a:t> MC2 &amp; </a:t>
            </a:r>
            <a:r>
              <a:rPr lang="en-US" dirty="0"/>
              <a:t>3</a:t>
            </a:r>
            <a:r>
              <a:rPr lang="en-US" dirty="0" smtClean="0"/>
              <a:t> MC3 students invited to participate in after school design experiment</a:t>
            </a:r>
          </a:p>
          <a:p>
            <a:pPr lvl="1"/>
            <a:r>
              <a:rPr lang="en-US" dirty="0" smtClean="0"/>
              <a:t>18 1-</a:t>
            </a:r>
            <a:r>
              <a:rPr lang="en-US" dirty="0"/>
              <a:t>hour </a:t>
            </a:r>
            <a:r>
              <a:rPr lang="en-US" dirty="0" smtClean="0"/>
              <a:t>episodes</a:t>
            </a:r>
          </a:p>
          <a:p>
            <a:pPr lvl="1"/>
            <a:r>
              <a:rPr lang="en-US" dirty="0" smtClean="0"/>
              <a:t>Video-recorded and </a:t>
            </a:r>
            <a:r>
              <a:rPr lang="en-US" dirty="0" err="1" smtClean="0"/>
              <a:t>Screenflow</a:t>
            </a:r>
            <a:r>
              <a:rPr lang="en-US" dirty="0" smtClean="0"/>
              <a:t> used for small group work on computers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0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70667"/>
            <a:ext cx="7408333" cy="37554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Second-order models (</a:t>
            </a:r>
            <a:r>
              <a:rPr lang="en-US" dirty="0" err="1" smtClean="0"/>
              <a:t>Steffe</a:t>
            </a:r>
            <a:r>
              <a:rPr lang="en-US" dirty="0" smtClean="0"/>
              <a:t> et al., 1983)</a:t>
            </a:r>
          </a:p>
          <a:p>
            <a:pPr lvl="1"/>
            <a:r>
              <a:rPr lang="en-US" dirty="0" smtClean="0"/>
              <a:t>Repeated viewing of video files</a:t>
            </a:r>
          </a:p>
          <a:p>
            <a:pPr lvl="1"/>
            <a:r>
              <a:rPr lang="en-US" dirty="0" smtClean="0"/>
              <a:t>Wrote data summaries and analytic notes</a:t>
            </a:r>
          </a:p>
          <a:p>
            <a:pPr lvl="1"/>
            <a:r>
              <a:rPr lang="en-US" dirty="0" smtClean="0"/>
              <a:t>Articulated students’ ways of thinking</a:t>
            </a:r>
          </a:p>
          <a:p>
            <a:pPr lvl="1"/>
            <a:r>
              <a:rPr lang="en-US" dirty="0" smtClean="0"/>
              <a:t>Traced back thru data to identify possible resources for constraints and changes in those ways of thinking</a:t>
            </a:r>
          </a:p>
          <a:p>
            <a:r>
              <a:rPr lang="en-US" dirty="0" smtClean="0"/>
              <a:t>Two phases of coding:</a:t>
            </a:r>
          </a:p>
          <a:p>
            <a:pPr lvl="1"/>
            <a:r>
              <a:rPr lang="en-US" dirty="0" smtClean="0"/>
              <a:t>Coded transcripts from episodes 9-11 following grounded theory methods of open coding (Corbin &amp; Strauss, 2008)</a:t>
            </a:r>
          </a:p>
          <a:p>
            <a:pPr lvl="1"/>
            <a:r>
              <a:rPr lang="en-US" dirty="0" smtClean="0"/>
              <a:t>Condensed codes and performed a second coding on episodes 9-12 using </a:t>
            </a:r>
            <a:r>
              <a:rPr lang="en-US" dirty="0" err="1" smtClean="0"/>
              <a:t>ATLAS.ti</a:t>
            </a:r>
            <a:r>
              <a:rPr lang="en-US" dirty="0" smtClean="0"/>
              <a:t>, including planning and reflection documents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7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Five pedagogical activities that facilitated DI: </a:t>
            </a:r>
          </a:p>
          <a:p>
            <a:pPr marL="553720" lvl="2"/>
            <a:r>
              <a:rPr lang="en-US" sz="2400" dirty="0"/>
              <a:t>(1) using HLTs in lesson planning</a:t>
            </a:r>
          </a:p>
          <a:p>
            <a:pPr marL="553720" lvl="2"/>
            <a:r>
              <a:rPr lang="en-US" sz="2400" dirty="0"/>
              <a:t>(2) providing students with choices</a:t>
            </a:r>
          </a:p>
          <a:p>
            <a:pPr marL="553720" lvl="2"/>
            <a:r>
              <a:rPr lang="en-US" sz="2400" dirty="0">
                <a:solidFill>
                  <a:srgbClr val="00B050"/>
                </a:solidFill>
              </a:rPr>
              <a:t>(3) monitoring actively during group work</a:t>
            </a:r>
          </a:p>
          <a:p>
            <a:pPr marL="553720" lvl="2"/>
            <a:r>
              <a:rPr lang="en-US" sz="2400" dirty="0">
                <a:solidFill>
                  <a:srgbClr val="00B050"/>
                </a:solidFill>
              </a:rPr>
              <a:t>(4) attending to small group functioning</a:t>
            </a:r>
          </a:p>
          <a:p>
            <a:pPr marL="553720" lvl="2"/>
            <a:r>
              <a:rPr lang="en-US" sz="2400" dirty="0">
                <a:solidFill>
                  <a:srgbClr val="00B050"/>
                </a:solidFill>
              </a:rPr>
              <a:t>(5) conducting whole classroom discussions across different </a:t>
            </a:r>
            <a:r>
              <a:rPr lang="en-US" sz="2400" dirty="0" smtClean="0">
                <a:solidFill>
                  <a:srgbClr val="00B050"/>
                </a:solidFill>
              </a:rPr>
              <a:t>thinkers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8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47258"/>
            <a:ext cx="7255933" cy="3582609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Using second-order models as a foundation for creating HLTs</a:t>
            </a:r>
          </a:p>
          <a:p>
            <a:pPr lvl="1"/>
            <a:r>
              <a:rPr lang="en-US" sz="2400" dirty="0" smtClean="0"/>
              <a:t>MC2 Students: Reciprocal reasoning with only unit fractions</a:t>
            </a:r>
          </a:p>
          <a:p>
            <a:pPr lvl="1"/>
            <a:r>
              <a:rPr lang="en-US" sz="2400" dirty="0" smtClean="0"/>
              <a:t>MC3 students: Reciprocal reasoning with quantitative unknowns including improper fractions</a:t>
            </a:r>
          </a:p>
          <a:p>
            <a:endParaRPr lang="en-US" sz="1050" dirty="0" smtClean="0"/>
          </a:p>
          <a:p>
            <a:r>
              <a:rPr lang="en-US" sz="2800" dirty="0" smtClean="0"/>
              <a:t>Using HLTs to guide both lesson planning and spontaneous decision making during episodes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I. Hypothetical Learning Trajectories (HLTs)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9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1051</TotalTime>
  <Words>1822</Words>
  <Application>Microsoft Macintosh PowerPoint</Application>
  <PresentationFormat>On-screen Show (4:3)</PresentationFormat>
  <Paragraphs>207</Paragraphs>
  <Slides>29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Waveform</vt:lpstr>
      <vt:lpstr>Understanding How to Differentiate Instruction for  Middle School Students </vt:lpstr>
      <vt:lpstr>What is differentiating instruction (DI)?</vt:lpstr>
      <vt:lpstr>Cognitive Diversity</vt:lpstr>
      <vt:lpstr>Rationale for DI: why differentiate?</vt:lpstr>
      <vt:lpstr>Research on DI</vt:lpstr>
      <vt:lpstr>Method</vt:lpstr>
      <vt:lpstr>Data Analysis</vt:lpstr>
      <vt:lpstr>Five Findings</vt:lpstr>
      <vt:lpstr>I. Hypothetical Learning Trajectories (HLTs)</vt:lpstr>
      <vt:lpstr>II. Providing Student Choices  (episode 9)</vt:lpstr>
      <vt:lpstr>Student Responses (episode 9)</vt:lpstr>
      <vt:lpstr>III. Monitoring Actively</vt:lpstr>
      <vt:lpstr>The teacher talks with  Paige &amp; Andrea (episode 10)</vt:lpstr>
      <vt:lpstr>Paige and the teacher  talk about her equations</vt:lpstr>
      <vt:lpstr>Absent Lucy’s drawings (episode 11)</vt:lpstr>
      <vt:lpstr>V. Conducting Whole Class Discussion Across Different Thinkers</vt:lpstr>
      <vt:lpstr>Fern Sunflower Heights Problem</vt:lpstr>
      <vt:lpstr>Equations on Board (episode 12)</vt:lpstr>
      <vt:lpstr>Can you multiply the larger height by a number and get the smaller height?</vt:lpstr>
      <vt:lpstr>Whole Class Discussion (episode 12)</vt:lpstr>
      <vt:lpstr>Responding to the Impasse</vt:lpstr>
      <vt:lpstr>PowerPoint Presentation</vt:lpstr>
      <vt:lpstr>Developing the Theory</vt:lpstr>
      <vt:lpstr>Next Steps for IDR2eAM Project</vt:lpstr>
      <vt:lpstr>Thank you!</vt:lpstr>
      <vt:lpstr>Possible Questions for Discussion</vt:lpstr>
      <vt:lpstr>Students operating with the 2nd mult. concept (MC2 students)</vt:lpstr>
      <vt:lpstr>Students operating with the  3rd mult. concept (MC3 students)</vt:lpstr>
      <vt:lpstr>Algebraic Reasoning from a  Quantitative Perspective</vt:lpstr>
    </vt:vector>
  </TitlesOfParts>
  <Manager/>
  <Company>Indiana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How to Differentiate Instruction for Middle School Students</dc:title>
  <dc:subject/>
  <dc:creator>Amy Hackenberg</dc:creator>
  <cp:keywords/>
  <dc:description/>
  <cp:lastModifiedBy>Amy Hackenberg</cp:lastModifiedBy>
  <cp:revision>259</cp:revision>
  <dcterms:created xsi:type="dcterms:W3CDTF">2016-03-23T19:19:05Z</dcterms:created>
  <dcterms:modified xsi:type="dcterms:W3CDTF">2016-04-28T18:04:39Z</dcterms:modified>
  <cp:category/>
</cp:coreProperties>
</file>