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8"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412" autoAdjust="0"/>
  </p:normalViewPr>
  <p:slideViewPr>
    <p:cSldViewPr snapToGrid="0" snapToObjects="1">
      <p:cViewPr varScale="1">
        <p:scale>
          <a:sx n="71" d="100"/>
          <a:sy n="71" d="100"/>
        </p:scale>
        <p:origin x="-27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BB85C-0F8C-D149-A431-55CDA3684EB0}" type="datetimeFigureOut">
              <a:rPr lang="en-US" smtClean="0"/>
              <a:t>4/14/15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F518C-AD0F-0B41-9C52-69C8E7B22A41}" type="slidenum">
              <a:rPr lang="en-US" smtClean="0"/>
              <a:t>‹#›</a:t>
            </a:fld>
            <a:endParaRPr lang="en-US"/>
          </a:p>
        </p:txBody>
      </p:sp>
    </p:spTree>
    <p:extLst>
      <p:ext uri="{BB962C8B-B14F-4D97-AF65-F5344CB8AC3E}">
        <p14:creationId xmlns:p14="http://schemas.microsoft.com/office/powerpoint/2010/main" val="2900026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endParaRPr lang="en-US" dirty="0" smtClean="0"/>
          </a:p>
          <a:p>
            <a:r>
              <a:rPr lang="en-US" dirty="0" smtClean="0"/>
              <a:t>Thank you for coming to our presentation, approximate</a:t>
            </a:r>
            <a:r>
              <a:rPr lang="en-US" baseline="0" dirty="0" smtClean="0"/>
              <a:t> multiplicative relationships between quantitative unknowns.  </a:t>
            </a:r>
          </a:p>
        </p:txBody>
      </p:sp>
      <p:sp>
        <p:nvSpPr>
          <p:cNvPr id="4" name="Slide Number Placeholder 3"/>
          <p:cNvSpPr>
            <a:spLocks noGrp="1"/>
          </p:cNvSpPr>
          <p:nvPr>
            <p:ph type="sldNum" sz="quarter" idx="10"/>
          </p:nvPr>
        </p:nvSpPr>
        <p:spPr/>
        <p:txBody>
          <a:bodyPr/>
          <a:lstStyle/>
          <a:p>
            <a:fld id="{39AF518C-AD0F-0B41-9C52-69C8E7B22A41}" type="slidenum">
              <a:rPr lang="en-US" smtClean="0"/>
              <a:t>1</a:t>
            </a:fld>
            <a:endParaRPr lang="en-US"/>
          </a:p>
        </p:txBody>
      </p:sp>
    </p:spTree>
    <p:extLst>
      <p:ext uri="{BB962C8B-B14F-4D97-AF65-F5344CB8AC3E}">
        <p14:creationId xmlns:p14="http://schemas.microsoft.com/office/powerpoint/2010/main" val="198769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p>
          <a:p>
            <a:endParaRPr lang="en-US" dirty="0" smtClean="0"/>
          </a:p>
          <a:p>
            <a:r>
              <a:rPr lang="en-US" dirty="0" smtClean="0"/>
              <a:t>This</a:t>
            </a:r>
            <a:r>
              <a:rPr lang="en-US" baseline="0" dirty="0" smtClean="0"/>
              <a:t> drawing came from Lucy, another MC2 student. </a:t>
            </a:r>
            <a:r>
              <a:rPr lang="en-US" baseline="0" dirty="0" smtClean="0"/>
              <a:t> </a:t>
            </a:r>
          </a:p>
          <a:p>
            <a:endParaRPr lang="en-US" baseline="0" dirty="0" smtClean="0"/>
          </a:p>
          <a:p>
            <a:r>
              <a:rPr lang="en-US" baseline="0" dirty="0" smtClean="0"/>
              <a:t>We take these drawings, and similar ones done by MC2 students for a variety of problems involving unknown heights, as clues to the mathematical structures these students are creating. Specifically, we wonder if it was the </a:t>
            </a:r>
            <a:r>
              <a:rPr lang="en-US" baseline="0" dirty="0" err="1" smtClean="0"/>
              <a:t>unknownness</a:t>
            </a:r>
            <a:r>
              <a:rPr lang="en-US" baseline="0" dirty="0" smtClean="0"/>
              <a:t> of the quantities that made it difficult for MC2 students to show precise relationships in drawings. When given a numerical example for the cornstalk-tomato plant problem, many of them were able to draw pictures showing a 5x relationship, with the </a:t>
            </a:r>
            <a:r>
              <a:rPr lang="en-US" baseline="0" dirty="0" err="1" smtClean="0"/>
              <a:t>cs</a:t>
            </a:r>
            <a:r>
              <a:rPr lang="en-US" baseline="0" dirty="0" smtClean="0"/>
              <a:t> marked into 5 sections, 1 of which was the height of the tomato plant. </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10</a:t>
            </a:fld>
            <a:endParaRPr lang="en-US"/>
          </a:p>
        </p:txBody>
      </p:sp>
    </p:spTree>
    <p:extLst>
      <p:ext uri="{BB962C8B-B14F-4D97-AF65-F5344CB8AC3E}">
        <p14:creationId xmlns:p14="http://schemas.microsoft.com/office/powerpoint/2010/main" val="4178983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p>
          <a:p>
            <a:endParaRPr lang="en-US" dirty="0" smtClean="0"/>
          </a:p>
          <a:p>
            <a:r>
              <a:rPr lang="en-US" sz="1200" kern="1200" dirty="0" smtClean="0">
                <a:solidFill>
                  <a:schemeClr val="tx1"/>
                </a:solidFill>
                <a:effectLst/>
                <a:latin typeface="+mn-lt"/>
                <a:ea typeface="+mn-ea"/>
                <a:cs typeface="+mn-cs"/>
              </a:rPr>
              <a:t>Our main account for MC2 students’ ideas that multiplicative relationships between unknowns were tentative or tenuous is that the students needed to simplify the units </a:t>
            </a:r>
            <a:r>
              <a:rPr lang="en-US" sz="1200" kern="1200" dirty="0" err="1" smtClean="0">
                <a:solidFill>
                  <a:schemeClr val="tx1"/>
                </a:solidFill>
                <a:effectLst/>
                <a:latin typeface="+mn-lt"/>
                <a:ea typeface="+mn-ea"/>
                <a:cs typeface="+mn-cs"/>
              </a:rPr>
              <a:t>coordinations</a:t>
            </a:r>
            <a:r>
              <a:rPr lang="en-US" sz="1200" kern="1200" dirty="0" smtClean="0">
                <a:solidFill>
                  <a:schemeClr val="tx1"/>
                </a:solidFill>
                <a:effectLst/>
                <a:latin typeface="+mn-lt"/>
                <a:ea typeface="+mn-ea"/>
                <a:cs typeface="+mn-cs"/>
              </a:rPr>
              <a:t> involved in these problems. </a:t>
            </a:r>
            <a:r>
              <a:rPr lang="en-US" sz="1200" kern="1200" dirty="0" smtClean="0">
                <a:solidFill>
                  <a:schemeClr val="tx1"/>
                </a:solidFill>
                <a:effectLst/>
                <a:latin typeface="+mn-lt"/>
                <a:ea typeface="+mn-ea"/>
                <a:cs typeface="+mn-cs"/>
              </a:rPr>
              <a:t>We’ll </a:t>
            </a:r>
            <a:r>
              <a:rPr lang="en-US" sz="1200" kern="1200" dirty="0" smtClean="0">
                <a:solidFill>
                  <a:schemeClr val="tx1"/>
                </a:solidFill>
                <a:effectLst/>
                <a:latin typeface="+mn-lt"/>
                <a:ea typeface="+mn-ea"/>
                <a:cs typeface="+mn-cs"/>
              </a:rPr>
              <a:t>sketch this account for </a:t>
            </a:r>
            <a:r>
              <a:rPr lang="en-US" sz="1200" kern="1200" dirty="0" smtClean="0">
                <a:solidFill>
                  <a:schemeClr val="tx1"/>
                </a:solidFill>
                <a:effectLst/>
                <a:latin typeface="+mn-lt"/>
                <a:ea typeface="+mn-ea"/>
                <a:cs typeface="+mn-cs"/>
              </a:rPr>
              <a:t>Tim</a:t>
            </a:r>
            <a:r>
              <a:rPr lang="en-US" sz="1200" kern="1200" baseline="-25000" dirty="0" smtClean="0">
                <a:solidFill>
                  <a:schemeClr val="tx1"/>
                </a:solidFill>
                <a:effectLst/>
                <a:latin typeface="+mn-lt"/>
                <a:ea typeface="+mn-ea"/>
                <a:cs typeface="+mn-cs"/>
              </a:rPr>
              <a:t>7,</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an MC2 student,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could coordinate two levels of units prior to activity, so he could think about a quantitative unknown,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[point to it]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unit of units, although the number of units within the unit was unspecified. </a:t>
            </a:r>
            <a:r>
              <a:rPr lang="en-US" sz="1200" kern="1200" dirty="0" smtClean="0">
                <a:solidFill>
                  <a:schemeClr val="tx1"/>
                </a:solidFill>
                <a:effectLst/>
                <a:latin typeface="+mn-lt"/>
                <a:ea typeface="+mn-ea"/>
                <a:cs typeface="+mn-cs"/>
              </a:rPr>
              <a:t>In addition, </a:t>
            </a:r>
            <a:r>
              <a:rPr lang="en-US" sz="1200" kern="1200" dirty="0" smtClean="0">
                <a:solidFill>
                  <a:schemeClr val="tx1"/>
                </a:solidFill>
                <a:effectLst/>
                <a:latin typeface="+mn-lt"/>
                <a:ea typeface="+mn-ea"/>
                <a:cs typeface="+mn-cs"/>
              </a:rPr>
              <a:t>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could coordinate three levels of units in activity, so he could take the quantitative unknown </a:t>
            </a:r>
            <a:r>
              <a:rPr lang="en-US" sz="1200" b="1" kern="1200" dirty="0" smtClean="0">
                <a:solidFill>
                  <a:schemeClr val="tx1"/>
                </a:solidFill>
                <a:effectLst/>
                <a:latin typeface="+mn-lt"/>
                <a:ea typeface="+mn-ea"/>
                <a:cs typeface="+mn-cs"/>
              </a:rPr>
              <a:t>[x, this whole </a:t>
            </a:r>
            <a:r>
              <a:rPr lang="en-US" sz="1200" b="1" kern="1200" dirty="0" smtClean="0">
                <a:solidFill>
                  <a:schemeClr val="tx1"/>
                </a:solidFill>
                <a:effectLst/>
                <a:latin typeface="+mn-lt"/>
                <a:ea typeface="+mn-ea"/>
                <a:cs typeface="+mn-cs"/>
              </a:rPr>
              <a:t>chunk – point</a:t>
            </a:r>
            <a:r>
              <a:rPr lang="en-US" sz="1200" b="1" kern="1200" baseline="0" dirty="0" smtClean="0">
                <a:solidFill>
                  <a:schemeClr val="tx1"/>
                </a:solidFill>
                <a:effectLst/>
                <a:latin typeface="+mn-lt"/>
                <a:ea typeface="+mn-ea"/>
                <a:cs typeface="+mn-cs"/>
              </a:rPr>
              <a:t> to x] </a:t>
            </a:r>
            <a:r>
              <a:rPr lang="en-US" sz="1200" kern="1200" dirty="0" smtClean="0">
                <a:solidFill>
                  <a:schemeClr val="tx1"/>
                </a:solidFill>
                <a:effectLst/>
                <a:latin typeface="+mn-lt"/>
                <a:ea typeface="+mn-ea"/>
                <a:cs typeface="+mn-cs"/>
              </a:rPr>
              <a:t>5 times to make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as a unit of units of units in activity</a:t>
            </a:r>
            <a:r>
              <a:rPr lang="en-US" sz="1200" kern="1200" dirty="0" smtClean="0">
                <a:solidFill>
                  <a:schemeClr val="tx1"/>
                </a:solidFill>
                <a:effectLst/>
                <a:latin typeface="+mn-lt"/>
                <a:ea typeface="+mn-ea"/>
                <a:cs typeface="+mn-cs"/>
              </a:rPr>
              <a:t>. BUT…</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11</a:t>
            </a:fld>
            <a:endParaRPr lang="en-US"/>
          </a:p>
        </p:txBody>
      </p:sp>
    </p:spTree>
    <p:extLst>
      <p:ext uri="{BB962C8B-B14F-4D97-AF65-F5344CB8AC3E}">
        <p14:creationId xmlns:p14="http://schemas.microsoft.com/office/powerpoint/2010/main" val="216735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Robin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in further operating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would not maintain the quantity represented by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as a three-levels-of-units structure because MC2 students do not maintain and further operate with three-levels-of-units structures. With a known product like 5 x 7,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could make an evaluation (5 x 7 = 35), so that he could continue to work with the result of 5 x 7 as unit of 35 units. In contrast, with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would not be able to make an evaluation in order to view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as only a unit of </a:t>
            </a:r>
            <a:r>
              <a:rPr lang="en-US" sz="1200" kern="1200" dirty="0" smtClean="0">
                <a:solidFill>
                  <a:schemeClr val="tx1"/>
                </a:solidFill>
                <a:effectLst/>
                <a:latin typeface="+mn-lt"/>
                <a:ea typeface="+mn-ea"/>
                <a:cs typeface="+mn-cs"/>
              </a:rPr>
              <a:t>units [i.e.</a:t>
            </a:r>
            <a:r>
              <a:rPr lang="en-US" sz="1200" kern="1200" baseline="0" dirty="0" smtClean="0">
                <a:solidFill>
                  <a:schemeClr val="tx1"/>
                </a:solidFill>
                <a:effectLst/>
                <a:latin typeface="+mn-lt"/>
                <a:ea typeface="+mn-ea"/>
                <a:cs typeface="+mn-cs"/>
              </a:rPr>
              <a:t> to reduce the number of levels of units he’s trying to coordinate]</a:t>
            </a:r>
            <a:r>
              <a:rPr lang="en-US" sz="1200" kern="1200" dirty="0" smtClean="0">
                <a:solidFill>
                  <a:schemeClr val="tx1"/>
                </a:solidFill>
                <a:effectLst/>
                <a:latin typeface="+mn-lt"/>
                <a:ea typeface="+mn-ea"/>
                <a:cs typeface="+mn-cs"/>
              </a:rPr>
              <a:t>.</a:t>
            </a:r>
            <a:endParaRPr lang="en-US" dirty="0" smtClean="0">
              <a:effectLst/>
            </a:endParaRPr>
          </a:p>
          <a:p>
            <a:endParaRPr lang="en-US" dirty="0" smtClean="0">
              <a:effectLst/>
            </a:endParaRPr>
          </a:p>
          <a:p>
            <a:r>
              <a:rPr lang="en-US" sz="1200" kern="1200" dirty="0" smtClean="0">
                <a:solidFill>
                  <a:schemeClr val="tx1"/>
                </a:solidFill>
                <a:effectLst/>
                <a:latin typeface="+mn-lt"/>
                <a:ea typeface="+mn-ea"/>
                <a:cs typeface="+mn-cs"/>
              </a:rPr>
              <a:t>So, let’s say that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aimed to maintain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as a quantitative unknown. If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tried to use 5</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as a quantitative unknown in further operating, it would likely become an unknown without the five units (of units), because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could not maintain the three-levels-of-units structure in further activity.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Thus we suggest that the unknown would become somewhat “undifferentiated” as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worked further with it. This account could lead to Tim</a:t>
            </a:r>
            <a:r>
              <a:rPr lang="en-US" sz="1200" kern="1200" baseline="-25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’s idea that multiplicative relationships were “approximate.” It also could be an important root for the MC2 students’ need for numerical examples, or considerable teacher support, in order to structure multiplicative relationships between unknowns. </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12</a:t>
            </a:fld>
            <a:endParaRPr lang="en-US"/>
          </a:p>
        </p:txBody>
      </p:sp>
    </p:spTree>
    <p:extLst>
      <p:ext uri="{BB962C8B-B14F-4D97-AF65-F5344CB8AC3E}">
        <p14:creationId xmlns:p14="http://schemas.microsoft.com/office/powerpoint/2010/main" val="257556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p>
          <a:p>
            <a:endParaRPr lang="en-US" dirty="0" smtClean="0"/>
          </a:p>
          <a:p>
            <a:r>
              <a:rPr lang="en-US" dirty="0" smtClean="0"/>
              <a:t>[I’ve just made these</a:t>
            </a:r>
            <a:r>
              <a:rPr lang="en-US" baseline="0" dirty="0" smtClean="0"/>
              <a:t> up… I don’t know if they are the best ones to ask… I do think #1 would be helpful especially, but it would be more helpful if people had read the paper.]</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13</a:t>
            </a:fld>
            <a:endParaRPr lang="en-US"/>
          </a:p>
        </p:txBody>
      </p:sp>
    </p:spTree>
    <p:extLst>
      <p:ext uri="{BB962C8B-B14F-4D97-AF65-F5344CB8AC3E}">
        <p14:creationId xmlns:p14="http://schemas.microsoft.com/office/powerpoint/2010/main" val="275751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14</a:t>
            </a:fld>
            <a:endParaRPr lang="en-US"/>
          </a:p>
        </p:txBody>
      </p:sp>
    </p:spTree>
    <p:extLst>
      <p:ext uri="{BB962C8B-B14F-4D97-AF65-F5344CB8AC3E}">
        <p14:creationId xmlns:p14="http://schemas.microsoft.com/office/powerpoint/2010/main" val="182478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endParaRPr lang="en-US" dirty="0" smtClean="0"/>
          </a:p>
          <a:p>
            <a:r>
              <a:rPr lang="en-US" dirty="0" smtClean="0"/>
              <a:t>We</a:t>
            </a:r>
            <a:r>
              <a:rPr lang="en-US" baseline="0" dirty="0" smtClean="0"/>
              <a:t> know from research that students struggle to learn algebraic ways of thinking and pass algebra, and that much is unknown about how students use algebraic notation to represent quantitative unknowns a term we describe later. </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2</a:t>
            </a:fld>
            <a:endParaRPr lang="en-US"/>
          </a:p>
        </p:txBody>
      </p:sp>
    </p:spTree>
    <p:extLst>
      <p:ext uri="{BB962C8B-B14F-4D97-AF65-F5344CB8AC3E}">
        <p14:creationId xmlns:p14="http://schemas.microsoft.com/office/powerpoint/2010/main" val="307903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Mark</a:t>
            </a:r>
          </a:p>
          <a:p>
            <a:endParaRPr lang="en-US" baseline="0" dirty="0" smtClean="0"/>
          </a:p>
          <a:p>
            <a:r>
              <a:rPr lang="en-US" baseline="0" dirty="0" smtClean="0"/>
              <a:t>Toward this end, we are working on a </a:t>
            </a:r>
            <a:r>
              <a:rPr lang="en-US" sz="1200" kern="1200" dirty="0" smtClean="0">
                <a:solidFill>
                  <a:schemeClr val="tx1"/>
                </a:solidFill>
                <a:effectLst/>
                <a:latin typeface="+mn-lt"/>
                <a:ea typeface="+mn-ea"/>
                <a:cs typeface="+mn-cs"/>
              </a:rPr>
              <a:t>project about how to differentiate instruction for cognitively diverse middle school students.</a:t>
            </a:r>
            <a:r>
              <a:rPr lang="en-US" sz="1200" kern="1200" baseline="0" dirty="0" smtClean="0">
                <a:solidFill>
                  <a:schemeClr val="tx1"/>
                </a:solidFill>
                <a:effectLst/>
                <a:latin typeface="+mn-lt"/>
                <a:ea typeface="+mn-ea"/>
                <a:cs typeface="+mn-cs"/>
              </a:rPr>
              <a:t> As part of that project, </a:t>
            </a:r>
            <a:r>
              <a:rPr lang="en-US" sz="1200" kern="1200" dirty="0" smtClean="0">
                <a:solidFill>
                  <a:schemeClr val="tx1"/>
                </a:solidFill>
                <a:effectLst/>
                <a:latin typeface="+mn-lt"/>
                <a:ea typeface="+mn-ea"/>
                <a:cs typeface="+mn-cs"/>
              </a:rPr>
              <a:t>we conducted an 18-episode design experiment. One purpose of the experiment was to investigate relationships between students’ rational number knowledge and algebraic reasoning, including how students write equations to express multiplicative relationships between quantitative unknowns. The purpose</a:t>
            </a:r>
            <a:r>
              <a:rPr lang="en-US" sz="1200" kern="1200" baseline="0" dirty="0" smtClean="0">
                <a:solidFill>
                  <a:schemeClr val="tx1"/>
                </a:solidFill>
                <a:effectLst/>
                <a:latin typeface="+mn-lt"/>
                <a:ea typeface="+mn-ea"/>
                <a:cs typeface="+mn-cs"/>
              </a:rPr>
              <a:t> of this paper is…</a:t>
            </a:r>
            <a:r>
              <a:rPr lang="en-US" sz="1200" kern="1200" dirty="0" smtClean="0">
                <a:solidFill>
                  <a:schemeClr val="tx1"/>
                </a:solidFill>
                <a:effectLst/>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39AF518C-AD0F-0B41-9C52-69C8E7B22A41}" type="slidenum">
              <a:rPr lang="en-US" smtClean="0"/>
              <a:t>3</a:t>
            </a:fld>
            <a:endParaRPr lang="en-US"/>
          </a:p>
        </p:txBody>
      </p:sp>
    </p:spTree>
    <p:extLst>
      <p:ext uri="{BB962C8B-B14F-4D97-AF65-F5344CB8AC3E}">
        <p14:creationId xmlns:p14="http://schemas.microsoft.com/office/powerpoint/2010/main" val="70357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a:t>
            </a:r>
            <a:r>
              <a:rPr lang="en-US" sz="1200" kern="1200" baseline="0" dirty="0" smtClean="0">
                <a:solidFill>
                  <a:schemeClr val="tx1"/>
                </a:solidFill>
                <a:latin typeface="+mn-lt"/>
                <a:ea typeface="+mn-ea"/>
                <a:cs typeface="+mn-cs"/>
              </a:rPr>
              <a:t> project we </a:t>
            </a:r>
            <a:r>
              <a:rPr lang="en-US" sz="1200" kern="1200" dirty="0" smtClean="0">
                <a:solidFill>
                  <a:schemeClr val="tx1"/>
                </a:solidFill>
                <a:latin typeface="+mn-lt"/>
                <a:ea typeface="+mn-ea"/>
                <a:cs typeface="+mn-cs"/>
              </a:rPr>
              <a:t>take a quantitative perspective, which means that unknowns are quantities for which a value is not currently known, but for which a value could be determined. So,</a:t>
            </a:r>
            <a:r>
              <a:rPr lang="en-US" sz="1200" kern="1200" baseline="0" dirty="0" smtClean="0">
                <a:solidFill>
                  <a:schemeClr val="tx1"/>
                </a:solidFill>
                <a:latin typeface="+mn-lt"/>
                <a:ea typeface="+mn-ea"/>
                <a:cs typeface="+mn-cs"/>
              </a:rPr>
              <a:t> this bar could represent a</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known</a:t>
            </a:r>
            <a:r>
              <a:rPr lang="en-US" sz="1200" kern="1200" dirty="0" smtClean="0">
                <a:solidFill>
                  <a:schemeClr val="tx1"/>
                </a:solidFill>
                <a:latin typeface="+mn-lt"/>
                <a:ea typeface="+mn-ea"/>
                <a:cs typeface="+mn-cs"/>
              </a:rPr>
              <a:t> quantity</a:t>
            </a:r>
            <a:r>
              <a:rPr lang="en-US" sz="1200" kern="1200" baseline="0" dirty="0" smtClean="0">
                <a:solidFill>
                  <a:schemeClr val="tx1"/>
                </a:solidFill>
                <a:latin typeface="+mn-lt"/>
                <a:ea typeface="+mn-ea"/>
                <a:cs typeface="+mn-cs"/>
              </a:rPr>
              <a:t> where </a:t>
            </a:r>
            <a:r>
              <a:rPr lang="en-US" sz="1200" kern="1200" dirty="0" smtClean="0">
                <a:solidFill>
                  <a:schemeClr val="tx1"/>
                </a:solidFill>
                <a:latin typeface="+mn-lt"/>
                <a:ea typeface="+mn-ea"/>
                <a:cs typeface="+mn-cs"/>
              </a:rPr>
              <a:t>11 units is the value of this length.</a:t>
            </a:r>
            <a:r>
              <a:rPr lang="en-US" dirty="0" smtClean="0"/>
              <a:t> </a:t>
            </a:r>
          </a:p>
          <a:p>
            <a:endParaRPr lang="en-US" dirty="0" smtClean="0"/>
          </a:p>
          <a:p>
            <a:r>
              <a:rPr lang="en-US" sz="1200" kern="1200" dirty="0" smtClean="0">
                <a:solidFill>
                  <a:schemeClr val="tx1"/>
                </a:solidFill>
                <a:latin typeface="+mn-lt"/>
                <a:ea typeface="+mn-ea"/>
                <a:cs typeface="+mn-cs"/>
              </a:rPr>
              <a:t>The second bar is an </a:t>
            </a:r>
            <a:r>
              <a:rPr lang="en-US" sz="1200" b="1" kern="1200" dirty="0" smtClean="0">
                <a:solidFill>
                  <a:schemeClr val="tx1"/>
                </a:solidFill>
                <a:latin typeface="+mn-lt"/>
                <a:ea typeface="+mn-ea"/>
                <a:cs typeface="+mn-cs"/>
              </a:rPr>
              <a:t>unknown</a:t>
            </a:r>
            <a:r>
              <a:rPr lang="en-US" sz="1200" kern="1200" dirty="0" smtClean="0">
                <a:solidFill>
                  <a:schemeClr val="tx1"/>
                </a:solidFill>
                <a:latin typeface="+mn-lt"/>
                <a:ea typeface="+mn-ea"/>
                <a:cs typeface="+mn-cs"/>
              </a:rPr>
              <a:t> quantity</a:t>
            </a:r>
            <a:r>
              <a:rPr lang="en-US" sz="1200" kern="1200" baseline="0" dirty="0" smtClean="0">
                <a:solidFill>
                  <a:schemeClr val="tx1"/>
                </a:solidFill>
                <a:latin typeface="+mn-lt"/>
                <a:ea typeface="+mn-ea"/>
                <a:cs typeface="+mn-cs"/>
              </a:rPr>
              <a:t> because the v</a:t>
            </a:r>
            <a:r>
              <a:rPr lang="en-US" sz="1200" kern="1200" dirty="0" smtClean="0">
                <a:solidFill>
                  <a:schemeClr val="tx1"/>
                </a:solidFill>
                <a:latin typeface="+mn-lt"/>
                <a:ea typeface="+mn-ea"/>
                <a:cs typeface="+mn-cs"/>
              </a:rPr>
              <a:t>alue is not known, but we can imagine the quantity (in this case, a length) as subdivided into units that we could enumerate.</a:t>
            </a:r>
            <a:r>
              <a:rPr lang="en-US" dirty="0" smtClean="0"/>
              <a:t> </a:t>
            </a:r>
          </a:p>
          <a:p>
            <a:endParaRPr lang="en-US" dirty="0" smtClean="0"/>
          </a:p>
          <a:p>
            <a:r>
              <a:rPr lang="en-US" dirty="0" smtClean="0"/>
              <a:t>Through</a:t>
            </a:r>
            <a:r>
              <a:rPr lang="en-US" baseline="0" dirty="0" smtClean="0"/>
              <a:t> this approach we have identified that thinking of a quantitative unknown requires being able to take a unit of units as a given, but not all students can do that.</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4</a:t>
            </a:fld>
            <a:endParaRPr lang="en-US"/>
          </a:p>
        </p:txBody>
      </p:sp>
    </p:spTree>
    <p:extLst>
      <p:ext uri="{BB962C8B-B14F-4D97-AF65-F5344CB8AC3E}">
        <p14:creationId xmlns:p14="http://schemas.microsoft.com/office/powerpoint/2010/main" val="160783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endParaRPr lang="en-US" dirty="0" smtClean="0"/>
          </a:p>
          <a:p>
            <a:r>
              <a:rPr lang="en-US" sz="1200" kern="1200" dirty="0" smtClean="0">
                <a:solidFill>
                  <a:schemeClr val="tx1"/>
                </a:solidFill>
                <a:latin typeface="+mn-lt"/>
                <a:ea typeface="+mn-ea"/>
                <a:cs typeface="+mn-cs"/>
              </a:rPr>
              <a:t>This paper focuses</a:t>
            </a:r>
            <a:r>
              <a:rPr lang="en-US" sz="1200" kern="1200" baseline="0" dirty="0" smtClean="0">
                <a:solidFill>
                  <a:schemeClr val="tx1"/>
                </a:solidFill>
                <a:latin typeface="+mn-lt"/>
                <a:ea typeface="+mn-ea"/>
                <a:cs typeface="+mn-cs"/>
              </a:rPr>
              <a:t> on students who can take a unit of units as given. We  call these students, s</a:t>
            </a:r>
            <a:r>
              <a:rPr lang="en-US" sz="1200" kern="1200" dirty="0" smtClean="0">
                <a:solidFill>
                  <a:schemeClr val="tx1"/>
                </a:solidFill>
                <a:latin typeface="+mn-lt"/>
                <a:ea typeface="+mn-ea"/>
                <a:cs typeface="+mn-cs"/>
              </a:rPr>
              <a:t>tudents operating with the second multiplicative concept (MC2 students). These</a:t>
            </a:r>
            <a:r>
              <a:rPr lang="en-US" sz="1200" kern="1200" baseline="0" dirty="0" smtClean="0">
                <a:solidFill>
                  <a:schemeClr val="tx1"/>
                </a:solidFill>
                <a:latin typeface="+mn-lt"/>
                <a:ea typeface="+mn-ea"/>
                <a:cs typeface="+mn-cs"/>
              </a:rPr>
              <a:t> students have the potential to treat </a:t>
            </a:r>
            <a:r>
              <a:rPr lang="en-US" sz="1200" kern="1200" dirty="0" smtClean="0">
                <a:solidFill>
                  <a:schemeClr val="tx1"/>
                </a:solidFill>
                <a:latin typeface="+mn-lt"/>
                <a:ea typeface="+mn-ea"/>
                <a:cs typeface="+mn-cs"/>
              </a:rPr>
              <a:t>a length as a unit containing some number of equal units, and they can do so prior to operating in a situation.</a:t>
            </a:r>
            <a:r>
              <a:rPr lang="en-US" sz="1200" kern="1200" baseline="0" dirty="0" smtClean="0">
                <a:solidFill>
                  <a:schemeClr val="tx1"/>
                </a:solidFill>
                <a:latin typeface="+mn-lt"/>
                <a:ea typeface="+mn-ea"/>
                <a:cs typeface="+mn-cs"/>
              </a:rPr>
              <a:t> For example, everyone in here can imagine a foot-long length, and you can imagine marking it into equal parts—say 5 of them. This is something MC2 students can do as well.</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activity MC2 students can </a:t>
            </a:r>
            <a:r>
              <a:rPr lang="en-US" sz="1200" kern="1200" dirty="0" smtClean="0">
                <a:solidFill>
                  <a:schemeClr val="tx1"/>
                </a:solidFill>
                <a:latin typeface="+mn-lt"/>
                <a:ea typeface="+mn-ea"/>
                <a:cs typeface="+mn-cs"/>
              </a:rPr>
              <a:t>make three levels of units. For example, they can insert seven parts into each of the five parts in the 5/5-foot and determine that they have made 35 parts in all. However, once they do so, the 35/35-foot is not likely to retain its structure as unit of five units each containing seven units.</a:t>
            </a:r>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5</a:t>
            </a:fld>
            <a:endParaRPr lang="en-US"/>
          </a:p>
        </p:txBody>
      </p:sp>
    </p:spTree>
    <p:extLst>
      <p:ext uri="{BB962C8B-B14F-4D97-AF65-F5344CB8AC3E}">
        <p14:creationId xmlns:p14="http://schemas.microsoft.com/office/powerpoint/2010/main" val="384759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Ayfer: We conducted an 18-episode</a:t>
            </a:r>
            <a:r>
              <a:rPr lang="en-US" baseline="0" dirty="0" smtClean="0"/>
              <a:t> design experiment </a:t>
            </a:r>
            <a:r>
              <a:rPr lang="en-US" b="1" baseline="0" dirty="0" smtClean="0"/>
              <a:t>(?in the fall of 2013?)</a:t>
            </a:r>
            <a:r>
              <a:rPr lang="en-US" baseline="0" dirty="0" smtClean="0"/>
              <a:t> with 9 students. 6 of them were MC2 students and 5 of them attended regularly. In order to select students, a total of 21 students were interviewed to assess their multiplicative concepts and fractional knowledge. We recorded the episodes by 3 cameras then mixed them into 1 file. Students’ group work on JavaBars and Geometer’s Sketchpad was recorded by Screenflow software program. We started to create student portraits and we are currently in the process of analyzing. </a:t>
            </a:r>
            <a:endParaRPr lang="en-US" dirty="0" smtClean="0"/>
          </a:p>
          <a:p>
            <a:endParaRPr lang="en-US" dirty="0" smtClean="0"/>
          </a:p>
          <a:p>
            <a:endParaRPr lang="en-US" dirty="0"/>
          </a:p>
          <a:p>
            <a:r>
              <a:rPr lang="en-US" dirty="0" smtClean="0"/>
              <a:t>Ayfer</a:t>
            </a:r>
            <a:r>
              <a:rPr lang="en-US" baseline="0" dirty="0" smtClean="0"/>
              <a:t> comment: It is a lot so I tried to summarize thinking they will have access to our paper anyways. </a:t>
            </a:r>
            <a:endParaRPr lang="en-US" dirty="0" smtClean="0"/>
          </a:p>
        </p:txBody>
      </p:sp>
      <p:sp>
        <p:nvSpPr>
          <p:cNvPr id="4" name="Slide Number Placeholder 3"/>
          <p:cNvSpPr>
            <a:spLocks noGrp="1"/>
          </p:cNvSpPr>
          <p:nvPr>
            <p:ph type="sldNum" sz="quarter" idx="10"/>
          </p:nvPr>
        </p:nvSpPr>
        <p:spPr/>
        <p:txBody>
          <a:bodyPr/>
          <a:lstStyle/>
          <a:p>
            <a:fld id="{39AF518C-AD0F-0B41-9C52-69C8E7B22A41}" type="slidenum">
              <a:rPr lang="en-US" smtClean="0"/>
              <a:t>6</a:t>
            </a:fld>
            <a:endParaRPr lang="en-US"/>
          </a:p>
        </p:txBody>
      </p:sp>
    </p:spTree>
    <p:extLst>
      <p:ext uri="{BB962C8B-B14F-4D97-AF65-F5344CB8AC3E}">
        <p14:creationId xmlns:p14="http://schemas.microsoft.com/office/powerpoint/2010/main" val="323281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Ayfer:</a:t>
            </a:r>
            <a:r>
              <a:rPr lang="en-US" baseline="0" dirty="0" smtClean="0"/>
              <a:t> This is an example of the tasks we used in the experiments. It’s about multiplicative relationships between two unknowns; height of a corn stalk is 5 times the height of a tomato plant. Students worked on this problem in their groups and then we had whole class discussion about their products.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7</a:t>
            </a:fld>
            <a:endParaRPr lang="en-US"/>
          </a:p>
        </p:txBody>
      </p:sp>
    </p:spTree>
    <p:extLst>
      <p:ext uri="{BB962C8B-B14F-4D97-AF65-F5344CB8AC3E}">
        <p14:creationId xmlns:p14="http://schemas.microsoft.com/office/powerpoint/2010/main" val="78409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Ayfer:</a:t>
            </a:r>
            <a:r>
              <a:rPr lang="en-US" baseline="0" dirty="0" smtClean="0"/>
              <a:t> Here is a short video clip of whole class discussion about the problem you just saw. This is our classroom setting, students sitting in their groups and the teacher is guiding the discussion about their work from previous episode. </a:t>
            </a:r>
            <a:r>
              <a:rPr lang="en-US" dirty="0" smtClean="0"/>
              <a:t>During</a:t>
            </a:r>
            <a:r>
              <a:rPr lang="en-US" baseline="0" dirty="0" smtClean="0"/>
              <a:t> the sharing out as a whole class,</a:t>
            </a:r>
            <a:r>
              <a:rPr lang="en-US" dirty="0" smtClean="0"/>
              <a:t> one of the MC2 students, Tim, talked about the multiplicative relationship between unknowns</a:t>
            </a:r>
            <a:r>
              <a:rPr lang="en-US" baseline="0" dirty="0" smtClean="0"/>
              <a:t> </a:t>
            </a:r>
            <a:r>
              <a:rPr lang="en-US" dirty="0" smtClean="0"/>
              <a:t>being approximate. You cannot see but he is right here (point</a:t>
            </a:r>
            <a:r>
              <a:rPr lang="en-US" baseline="0" dirty="0" smtClean="0"/>
              <a:t> to screen). </a:t>
            </a:r>
          </a:p>
          <a:p>
            <a:endParaRPr lang="en-US" baseline="0" dirty="0" smtClean="0"/>
          </a:p>
          <a:p>
            <a:r>
              <a:rPr lang="en-US" baseline="0" dirty="0" smtClean="0"/>
              <a:t>[play the clip]</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Later in the discussion he says, “</a:t>
            </a:r>
            <a:r>
              <a:rPr lang="en-US" sz="1200" kern="1200" dirty="0" smtClean="0">
                <a:solidFill>
                  <a:schemeClr val="tx1"/>
                </a:solidFill>
                <a:effectLst/>
                <a:latin typeface="+mn-lt"/>
                <a:ea typeface="+mn-ea"/>
                <a:cs typeface="+mn-cs"/>
              </a:rPr>
              <a:t>But as for this [holding up the worksheet], you don’t know the corn stalk height, you don’t know the tomato plant height. </a:t>
            </a:r>
            <a:r>
              <a:rPr lang="en-US" sz="1200" kern="1200" smtClean="0">
                <a:solidFill>
                  <a:schemeClr val="tx1"/>
                </a:solidFill>
                <a:effectLst/>
                <a:latin typeface="+mn-lt"/>
                <a:ea typeface="+mn-ea"/>
                <a:cs typeface="+mn-cs"/>
              </a:rPr>
              <a:t>So you don’t know anything.”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was an important moment for us because Tim stated unknown quantities can’t have known, permanent relationships. If the heights of the tomato plant and corn stalk aren’t known, then any relationship between them is approximate.</a:t>
            </a:r>
            <a:r>
              <a:rPr lang="en-US" dirty="0" smtClean="0"/>
              <a:t> Our</a:t>
            </a:r>
            <a:r>
              <a:rPr lang="en-US" baseline="0" dirty="0" smtClean="0"/>
              <a:t> analysis showed that this was not a momentary comment, Tim</a:t>
            </a:r>
            <a:r>
              <a:rPr lang="en-US" dirty="0" smtClean="0"/>
              <a:t> held to that idea during the whole experiment,</a:t>
            </a:r>
            <a:r>
              <a:rPr lang="en-US" baseline="0" dirty="0" smtClean="0"/>
              <a:t> including his follow-up interview.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fld id="{39AF518C-AD0F-0B41-9C52-69C8E7B22A41}" type="slidenum">
              <a:rPr lang="en-US" smtClean="0"/>
              <a:t>8</a:t>
            </a:fld>
            <a:endParaRPr lang="en-US"/>
          </a:p>
        </p:txBody>
      </p:sp>
    </p:spTree>
    <p:extLst>
      <p:ext uri="{BB962C8B-B14F-4D97-AF65-F5344CB8AC3E}">
        <p14:creationId xmlns:p14="http://schemas.microsoft.com/office/powerpoint/2010/main" val="308588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 –</a:t>
            </a:r>
            <a:r>
              <a:rPr lang="en-US" b="1" dirty="0" smtClean="0"/>
              <a:t> BE BRIEF</a:t>
            </a:r>
            <a:r>
              <a:rPr lang="en-US" b="1" baseline="0" dirty="0" smtClean="0"/>
              <a:t> IN 9 &amp; 10!!</a:t>
            </a:r>
            <a:endParaRPr lang="en-US" b="1" dirty="0" smtClean="0"/>
          </a:p>
          <a:p>
            <a:endParaRPr lang="en-US" dirty="0" smtClean="0"/>
          </a:p>
          <a:p>
            <a:r>
              <a:rPr lang="en-US" dirty="0" smtClean="0"/>
              <a:t>Though</a:t>
            </a:r>
            <a:r>
              <a:rPr lang="en-US" baseline="0" dirty="0" smtClean="0"/>
              <a:t> Tim was the only one to consistently use the term ‘approximate,’ others gave indications that the relationship wasn’t precise to them. The clearest example of this can be seen in students’ initial drawings to show the two heights in the corn stalk – tomato plant problem</a:t>
            </a:r>
            <a:r>
              <a:rPr lang="en-US" baseline="0" dirty="0" smtClean="0"/>
              <a:t>. Three different MC2 students produced unmarked segments like this to represent the relationship between the cornstalk and tomato plant heights.  This [left] is from Andrea, and this [right] is from Paige.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AF518C-AD0F-0B41-9C52-69C8E7B22A41}" type="slidenum">
              <a:rPr lang="en-US" smtClean="0"/>
              <a:t>9</a:t>
            </a:fld>
            <a:endParaRPr lang="en-US"/>
          </a:p>
        </p:txBody>
      </p:sp>
    </p:spTree>
    <p:extLst>
      <p:ext uri="{BB962C8B-B14F-4D97-AF65-F5344CB8AC3E}">
        <p14:creationId xmlns:p14="http://schemas.microsoft.com/office/powerpoint/2010/main" val="131666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04FDF1-0A99-1D43-AF6A-B3F9CB1291C1}"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4FDF1-0A99-1D43-AF6A-B3F9CB1291C1}"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4FDF1-0A99-1D43-AF6A-B3F9CB1291C1}"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4FDF1-0A99-1D43-AF6A-B3F9CB1291C1}"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4FDF1-0A99-1D43-AF6A-B3F9CB1291C1}" type="datetimeFigureOut">
              <a:rPr lang="en-US" smtClean="0"/>
              <a:t>4/14/15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04FDF1-0A99-1D43-AF6A-B3F9CB1291C1}" type="datetimeFigureOut">
              <a:rPr lang="en-US" smtClean="0"/>
              <a:t>4/14/15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04FDF1-0A99-1D43-AF6A-B3F9CB1291C1}" type="datetimeFigureOut">
              <a:rPr lang="en-US" smtClean="0"/>
              <a:t>4/14/15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04FDF1-0A99-1D43-AF6A-B3F9CB1291C1}" type="datetimeFigureOut">
              <a:rPr lang="en-US" smtClean="0"/>
              <a:t>4/14/15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4FDF1-0A99-1D43-AF6A-B3F9CB1291C1}" type="datetimeFigureOut">
              <a:rPr lang="en-US" smtClean="0"/>
              <a:t>4/14/15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58EAF9-F053-C247-B6A2-CA1E17B278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4FDF1-0A99-1D43-AF6A-B3F9CB1291C1}" type="datetimeFigureOut">
              <a:rPr lang="en-US" smtClean="0"/>
              <a:t>4/14/15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8EAF9-F053-C247-B6A2-CA1E17B2780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104FDF1-0A99-1D43-AF6A-B3F9CB1291C1}" type="datetimeFigureOut">
              <a:rPr lang="en-US" smtClean="0"/>
              <a:t>4/14/15</a:t>
            </a:fld>
            <a:endParaRPr lang="en-US"/>
          </a:p>
        </p:txBody>
      </p:sp>
      <p:sp>
        <p:nvSpPr>
          <p:cNvPr id="9" name="Slide Number Placeholder 8"/>
          <p:cNvSpPr>
            <a:spLocks noGrp="1"/>
          </p:cNvSpPr>
          <p:nvPr>
            <p:ph type="sldNum" sz="quarter" idx="11"/>
          </p:nvPr>
        </p:nvSpPr>
        <p:spPr/>
        <p:txBody>
          <a:bodyPr/>
          <a:lstStyle/>
          <a:p>
            <a:fld id="{E458EAF9-F053-C247-B6A2-CA1E17B2780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458EAF9-F053-C247-B6A2-CA1E17B2780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104FDF1-0A99-1D43-AF6A-B3F9CB1291C1}" type="datetimeFigureOut">
              <a:rPr lang="en-US" smtClean="0"/>
              <a:t>4/14/15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indiana.edu/~idream" TargetMode="External"/><Relationship Id="rId4" Type="http://schemas.openxmlformats.org/officeDocument/2006/relationships/hyperlink" Target="mailto:ahackenb@indiana.edu" TargetMode="External"/><Relationship Id="rId5" Type="http://schemas.openxmlformats.org/officeDocument/2006/relationships/hyperlink" Target="mailto:robijone@indiana.edu" TargetMode="External"/><Relationship Id="rId6" Type="http://schemas.openxmlformats.org/officeDocument/2006/relationships/hyperlink" Target="mailto:ayeker@indiana.edu" TargetMode="External"/><Relationship Id="rId7" Type="http://schemas.openxmlformats.org/officeDocument/2006/relationships/hyperlink" Target="mailto:macreage@indiana.edu" TargetMode="External"/><Relationship Id="rId8" Type="http://schemas.openxmlformats.org/officeDocument/2006/relationships/hyperlink" Target="mailto:rtimmons@indiana.edu"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ti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4242"/>
            <a:ext cx="7543800" cy="2593975"/>
          </a:xfrm>
        </p:spPr>
        <p:txBody>
          <a:bodyPr>
            <a:normAutofit/>
          </a:bodyPr>
          <a:lstStyle/>
          <a:p>
            <a:r>
              <a:rPr lang="en-US" sz="4800" dirty="0"/>
              <a:t>“Approximate” Multiplicative Relationships between Quantitative Unknowns</a:t>
            </a:r>
          </a:p>
        </p:txBody>
      </p:sp>
      <p:sp>
        <p:nvSpPr>
          <p:cNvPr id="3" name="Subtitle 2"/>
          <p:cNvSpPr>
            <a:spLocks noGrp="1"/>
          </p:cNvSpPr>
          <p:nvPr>
            <p:ph type="subTitle" idx="1"/>
          </p:nvPr>
        </p:nvSpPr>
        <p:spPr>
          <a:xfrm>
            <a:off x="685800" y="3505200"/>
            <a:ext cx="7279544" cy="1854210"/>
          </a:xfrm>
        </p:spPr>
        <p:txBody>
          <a:bodyPr>
            <a:normAutofit fontScale="92500" lnSpcReduction="20000"/>
          </a:bodyPr>
          <a:lstStyle/>
          <a:p>
            <a:pPr algn="r"/>
            <a:r>
              <a:rPr lang="en-US" dirty="0">
                <a:solidFill>
                  <a:schemeClr val="tx2"/>
                </a:solidFill>
              </a:rPr>
              <a:t>Amy Hackenberg</a:t>
            </a:r>
          </a:p>
          <a:p>
            <a:pPr algn="r"/>
            <a:r>
              <a:rPr lang="en-US" dirty="0">
                <a:solidFill>
                  <a:schemeClr val="tx2"/>
                </a:solidFill>
              </a:rPr>
              <a:t>Robin Jones</a:t>
            </a:r>
          </a:p>
          <a:p>
            <a:pPr algn="r"/>
            <a:r>
              <a:rPr lang="en-US" dirty="0" err="1">
                <a:solidFill>
                  <a:schemeClr val="tx2"/>
                </a:solidFill>
              </a:rPr>
              <a:t>Ayfer</a:t>
            </a:r>
            <a:r>
              <a:rPr lang="en-US" dirty="0">
                <a:solidFill>
                  <a:schemeClr val="tx2"/>
                </a:solidFill>
              </a:rPr>
              <a:t> </a:t>
            </a:r>
            <a:r>
              <a:rPr lang="en-US" dirty="0" err="1">
                <a:solidFill>
                  <a:schemeClr val="tx2"/>
                </a:solidFill>
              </a:rPr>
              <a:t>Eker</a:t>
            </a:r>
            <a:endParaRPr lang="en-US" dirty="0">
              <a:solidFill>
                <a:schemeClr val="tx2"/>
              </a:solidFill>
            </a:endParaRPr>
          </a:p>
          <a:p>
            <a:pPr algn="r"/>
            <a:r>
              <a:rPr lang="en-US" dirty="0">
                <a:solidFill>
                  <a:schemeClr val="tx2"/>
                </a:solidFill>
              </a:rPr>
              <a:t>Mark </a:t>
            </a:r>
            <a:r>
              <a:rPr lang="en-US" dirty="0" err="1">
                <a:solidFill>
                  <a:schemeClr val="tx2"/>
                </a:solidFill>
              </a:rPr>
              <a:t>Creager</a:t>
            </a:r>
            <a:endParaRPr lang="en-US" dirty="0">
              <a:solidFill>
                <a:schemeClr val="tx2"/>
              </a:solidFill>
            </a:endParaRPr>
          </a:p>
          <a:p>
            <a:pPr algn="r"/>
            <a:r>
              <a:rPr lang="en-US" dirty="0">
                <a:solidFill>
                  <a:schemeClr val="tx2"/>
                </a:solidFill>
              </a:rPr>
              <a:t>Ryan Timmons</a:t>
            </a:r>
          </a:p>
          <a:p>
            <a:pPr algn="r"/>
            <a:r>
              <a:rPr lang="en-US" dirty="0">
                <a:solidFill>
                  <a:schemeClr val="tx2"/>
                </a:solidFill>
              </a:rPr>
              <a:t>Indiana University-Bloomington</a:t>
            </a:r>
          </a:p>
          <a:p>
            <a:pPr algn="r"/>
            <a:endParaRPr lang="en-US" dirty="0"/>
          </a:p>
        </p:txBody>
      </p:sp>
      <p:pic>
        <p:nvPicPr>
          <p:cNvPr id="4" name="Picture 3" descr="nsf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618" y="4939640"/>
            <a:ext cx="1129043" cy="1135844"/>
          </a:xfrm>
          <a:prstGeom prst="rect">
            <a:avLst/>
          </a:prstGeom>
        </p:spPr>
      </p:pic>
      <p:sp>
        <p:nvSpPr>
          <p:cNvPr id="5" name="TextBox 4"/>
          <p:cNvSpPr txBox="1"/>
          <p:nvPr/>
        </p:nvSpPr>
        <p:spPr>
          <a:xfrm>
            <a:off x="1610661" y="5490708"/>
            <a:ext cx="6198955" cy="584776"/>
          </a:xfrm>
          <a:prstGeom prst="rect">
            <a:avLst/>
          </a:prstGeom>
          <a:noFill/>
        </p:spPr>
        <p:txBody>
          <a:bodyPr wrap="square" rtlCol="0">
            <a:spAutoFit/>
          </a:bodyPr>
          <a:lstStyle/>
          <a:p>
            <a:r>
              <a:rPr lang="en-US" sz="1600" dirty="0" smtClean="0"/>
              <a:t>This presentation is based upon work supported by the National Science Foundation under Grant No. DRL-1252575 </a:t>
            </a:r>
            <a:endParaRPr lang="en-US" sz="1600" dirty="0"/>
          </a:p>
        </p:txBody>
      </p:sp>
    </p:spTree>
    <p:extLst>
      <p:ext uri="{BB962C8B-B14F-4D97-AF65-F5344CB8AC3E}">
        <p14:creationId xmlns:p14="http://schemas.microsoft.com/office/powerpoint/2010/main" val="726563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Students’ Work</a:t>
            </a:r>
            <a:endParaRPr lang="en-US" dirty="0"/>
          </a:p>
        </p:txBody>
      </p:sp>
      <p:pic>
        <p:nvPicPr>
          <p:cNvPr id="6" name="Content Placeholder 5" descr="C:\Users\macreage\Pictures\Untitled.jpg"/>
          <p:cNvPicPr>
            <a:picLocks noGrp="1"/>
          </p:cNvPicPr>
          <p:nvPr>
            <p:ph idx="1"/>
          </p:nvPr>
        </p:nvPicPr>
        <p:blipFill>
          <a:blip r:embed="rId3"/>
          <a:srcRect l="-41988" r="-41988"/>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304386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Accounting for “Approximate”</a:t>
            </a:r>
            <a:endParaRPr lang="en-US" dirty="0"/>
          </a:p>
        </p:txBody>
      </p:sp>
      <p:sp>
        <p:nvSpPr>
          <p:cNvPr id="3" name="Content Placeholder 2"/>
          <p:cNvSpPr>
            <a:spLocks noGrp="1"/>
          </p:cNvSpPr>
          <p:nvPr>
            <p:ph idx="1"/>
          </p:nvPr>
        </p:nvSpPr>
        <p:spPr/>
        <p:txBody>
          <a:bodyPr/>
          <a:lstStyle/>
          <a:p>
            <a:r>
              <a:rPr lang="en-US" dirty="0" smtClean="0"/>
              <a:t>Need to simplify units </a:t>
            </a:r>
            <a:r>
              <a:rPr lang="en-US" dirty="0" err="1" smtClean="0"/>
              <a:t>coordinations</a:t>
            </a:r>
            <a:r>
              <a:rPr lang="en-US" dirty="0" smtClean="0"/>
              <a:t> involved in these problems.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273" y="2078655"/>
            <a:ext cx="2612571" cy="4572000"/>
          </a:xfrm>
          <a:prstGeom prst="rect">
            <a:avLst/>
          </a:prstGeom>
          <a:noFill/>
          <a:ln>
            <a:noFill/>
          </a:ln>
        </p:spPr>
      </p:pic>
    </p:spTree>
    <p:extLst>
      <p:ext uri="{BB962C8B-B14F-4D97-AF65-F5344CB8AC3E}">
        <p14:creationId xmlns:p14="http://schemas.microsoft.com/office/powerpoint/2010/main" val="157367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Accounting for “Approximate”</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l="-86615" r="-86615"/>
          <a:stretch>
            <a:fillRect/>
          </a:stretch>
        </p:blipFill>
        <p:spPr bwMode="auto">
          <a:prstGeom prst="rect">
            <a:avLst/>
          </a:prstGeom>
          <a:noFill/>
          <a:ln>
            <a:noFill/>
          </a:ln>
        </p:spPr>
      </p:pic>
    </p:spTree>
    <p:extLst>
      <p:ext uri="{BB962C8B-B14F-4D97-AF65-F5344CB8AC3E}">
        <p14:creationId xmlns:p14="http://schemas.microsoft.com/office/powerpoint/2010/main" val="73815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Questions…</a:t>
            </a:r>
            <a:endParaRPr lang="en-US" dirty="0"/>
          </a:p>
        </p:txBody>
      </p:sp>
      <p:sp>
        <p:nvSpPr>
          <p:cNvPr id="3" name="Content Placeholder 2"/>
          <p:cNvSpPr>
            <a:spLocks noGrp="1"/>
          </p:cNvSpPr>
          <p:nvPr>
            <p:ph idx="1"/>
          </p:nvPr>
        </p:nvSpPr>
        <p:spPr/>
        <p:txBody>
          <a:bodyPr/>
          <a:lstStyle/>
          <a:p>
            <a:r>
              <a:rPr lang="en-US" dirty="0" smtClean="0"/>
              <a:t>How would you describe the relationship between unknowns for Tim? We are debating what terms best capture it.</a:t>
            </a:r>
            <a:br>
              <a:rPr lang="en-US" dirty="0" smtClean="0"/>
            </a:br>
            <a:endParaRPr lang="en-US" dirty="0" smtClean="0"/>
          </a:p>
          <a:p>
            <a:r>
              <a:rPr lang="en-US" dirty="0" smtClean="0"/>
              <a:t>In our presentation we have not covered other reasons that students might view the relationship between unknowns as approximate (although we do discuss this in our paper). What are other reasons that you think of in trying to account for Tim?</a:t>
            </a:r>
            <a:br>
              <a:rPr lang="en-US" dirty="0" smtClean="0"/>
            </a:br>
            <a:endParaRPr lang="en-US" dirty="0" smtClean="0"/>
          </a:p>
          <a:p>
            <a:r>
              <a:rPr lang="en-US" dirty="0" smtClean="0"/>
              <a:t>We responded to Tim’s idea of “approximate” with a change in how we approached work on quantitative unknowns in a second experiment. What changes would you suggest based on what you have seen here?</a:t>
            </a:r>
          </a:p>
          <a:p>
            <a:endParaRPr lang="en-US" dirty="0"/>
          </a:p>
        </p:txBody>
      </p:sp>
    </p:spTree>
    <p:extLst>
      <p:ext uri="{BB962C8B-B14F-4D97-AF65-F5344CB8AC3E}">
        <p14:creationId xmlns:p14="http://schemas.microsoft.com/office/powerpoint/2010/main" val="387026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For references, please see our paper.</a:t>
            </a:r>
          </a:p>
          <a:p>
            <a:r>
              <a:rPr lang="en-US" dirty="0" err="1" smtClean="0"/>
              <a:t>IDReAM</a:t>
            </a:r>
            <a:r>
              <a:rPr lang="en-US" dirty="0" smtClean="0"/>
              <a:t> project website: </a:t>
            </a:r>
            <a:r>
              <a:rPr lang="en-US" dirty="0" smtClean="0">
                <a:hlinkClick r:id="rId3"/>
              </a:rPr>
              <a:t>http://www.indiana.edu/~idream</a:t>
            </a:r>
            <a:endParaRPr lang="en-US" dirty="0" smtClean="0"/>
          </a:p>
          <a:p>
            <a:r>
              <a:rPr lang="en-US" dirty="0"/>
              <a:t>Amy: </a:t>
            </a:r>
            <a:r>
              <a:rPr lang="en-US" dirty="0">
                <a:hlinkClick r:id="rId4"/>
              </a:rPr>
              <a:t>ahackenb@indiana.edu</a:t>
            </a:r>
            <a:endParaRPr lang="en-US" dirty="0"/>
          </a:p>
          <a:p>
            <a:r>
              <a:rPr lang="en-US" dirty="0"/>
              <a:t>Robin: </a:t>
            </a:r>
            <a:r>
              <a:rPr lang="en-US" dirty="0">
                <a:hlinkClick r:id="rId5"/>
              </a:rPr>
              <a:t>robijone@indiana.edu</a:t>
            </a:r>
            <a:endParaRPr lang="en-US" dirty="0"/>
          </a:p>
          <a:p>
            <a:r>
              <a:rPr lang="en-US" dirty="0" err="1"/>
              <a:t>Ayfer</a:t>
            </a:r>
            <a:r>
              <a:rPr lang="en-US" dirty="0"/>
              <a:t>: </a:t>
            </a:r>
            <a:r>
              <a:rPr lang="en-US" dirty="0">
                <a:hlinkClick r:id="rId6"/>
              </a:rPr>
              <a:t>ayeker@indiana.edu</a:t>
            </a:r>
            <a:endParaRPr lang="en-US" dirty="0"/>
          </a:p>
          <a:p>
            <a:r>
              <a:rPr lang="en-US" dirty="0"/>
              <a:t>Mark: </a:t>
            </a:r>
            <a:r>
              <a:rPr lang="en-US" dirty="0">
                <a:hlinkClick r:id="rId7"/>
              </a:rPr>
              <a:t>macreage@indiana.edu</a:t>
            </a:r>
            <a:endParaRPr lang="en-US" dirty="0"/>
          </a:p>
          <a:p>
            <a:r>
              <a:rPr lang="en-US" dirty="0"/>
              <a:t>Ryan: </a:t>
            </a:r>
            <a:r>
              <a:rPr lang="en-US" dirty="0">
                <a:hlinkClick r:id="rId8"/>
              </a:rPr>
              <a:t>rtimmons@</a:t>
            </a:r>
            <a:r>
              <a:rPr lang="en-US" dirty="0" smtClean="0">
                <a:hlinkClick r:id="rId8"/>
              </a:rPr>
              <a:t>indiana.edu</a:t>
            </a:r>
            <a:endParaRPr lang="en-US" dirty="0"/>
          </a:p>
        </p:txBody>
      </p:sp>
    </p:spTree>
    <p:extLst>
      <p:ext uri="{BB962C8B-B14F-4D97-AF65-F5344CB8AC3E}">
        <p14:creationId xmlns:p14="http://schemas.microsoft.com/office/powerpoint/2010/main" val="299633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a:t>
            </a:r>
            <a:endParaRPr lang="en-US" dirty="0"/>
          </a:p>
        </p:txBody>
      </p:sp>
      <p:sp>
        <p:nvSpPr>
          <p:cNvPr id="3" name="Content Placeholder 2"/>
          <p:cNvSpPr>
            <a:spLocks noGrp="1"/>
          </p:cNvSpPr>
          <p:nvPr>
            <p:ph idx="1"/>
          </p:nvPr>
        </p:nvSpPr>
        <p:spPr/>
        <p:txBody>
          <a:bodyPr/>
          <a:lstStyle/>
          <a:p>
            <a:r>
              <a:rPr lang="en-US" dirty="0"/>
              <a:t>Students continue to struggle to learn algebraic ways of thinking and to pass algebra courses (e.g., </a:t>
            </a:r>
            <a:r>
              <a:rPr lang="en-US" dirty="0" err="1"/>
              <a:t>Helfand</a:t>
            </a:r>
            <a:r>
              <a:rPr lang="en-US" dirty="0"/>
              <a:t>, 2006; Stein, Kaufman, Sherman, &amp; </a:t>
            </a:r>
            <a:r>
              <a:rPr lang="en-US" dirty="0" err="1"/>
              <a:t>Hillen</a:t>
            </a:r>
            <a:r>
              <a:rPr lang="en-US" dirty="0"/>
              <a:t>, 2011);</a:t>
            </a:r>
          </a:p>
          <a:p>
            <a:r>
              <a:rPr lang="en-US" dirty="0"/>
              <a:t>Much is still not known about how students use algebraic notation to represent relationships between quantitative unknowns (</a:t>
            </a:r>
            <a:r>
              <a:rPr lang="en-US" dirty="0" err="1"/>
              <a:t>Kieren</a:t>
            </a:r>
            <a:r>
              <a:rPr lang="en-US" dirty="0"/>
              <a:t>, 2007)</a:t>
            </a:r>
            <a:r>
              <a:rPr lang="en-US" dirty="0" smtClean="0"/>
              <a:t>;</a:t>
            </a:r>
          </a:p>
          <a:p>
            <a:r>
              <a:rPr lang="en-US" dirty="0"/>
              <a:t>More information about how students learn algebra (e.g., learning trajectories) is needed to inform standards development, such as the Common Core</a:t>
            </a:r>
            <a:r>
              <a:rPr lang="en-US" dirty="0" smtClean="0"/>
              <a:t>.</a:t>
            </a:r>
            <a:endParaRPr lang="en-US" dirty="0"/>
          </a:p>
          <a:p>
            <a:endParaRPr lang="en-US" dirty="0"/>
          </a:p>
        </p:txBody>
      </p:sp>
    </p:spTree>
    <p:extLst>
      <p:ext uri="{BB962C8B-B14F-4D97-AF65-F5344CB8AC3E}">
        <p14:creationId xmlns:p14="http://schemas.microsoft.com/office/powerpoint/2010/main" val="40685612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paper</a:t>
            </a:r>
            <a:endParaRPr lang="en-US" dirty="0"/>
          </a:p>
        </p:txBody>
      </p:sp>
      <p:sp>
        <p:nvSpPr>
          <p:cNvPr id="3" name="Content Placeholder 2"/>
          <p:cNvSpPr>
            <a:spLocks noGrp="1"/>
          </p:cNvSpPr>
          <p:nvPr>
            <p:ph idx="1"/>
          </p:nvPr>
        </p:nvSpPr>
        <p:spPr/>
        <p:txBody>
          <a:bodyPr/>
          <a:lstStyle/>
          <a:p>
            <a:r>
              <a:rPr lang="en-US" dirty="0"/>
              <a:t>Describe and account for how some middle school students viewed multiplicative relationships between quantitative unknowns as tenuous or, in the words of one student Tim</a:t>
            </a:r>
            <a:r>
              <a:rPr lang="en-US" baseline="-25000" dirty="0"/>
              <a:t>7</a:t>
            </a:r>
            <a:r>
              <a:rPr lang="en-US" dirty="0"/>
              <a:t>, “approximate.</a:t>
            </a:r>
            <a:r>
              <a:rPr lang="en-US" dirty="0" smtClean="0"/>
              <a:t>”</a:t>
            </a:r>
            <a:endParaRPr lang="en-US" dirty="0"/>
          </a:p>
        </p:txBody>
      </p:sp>
    </p:spTree>
    <p:extLst>
      <p:ext uri="{BB962C8B-B14F-4D97-AF65-F5344CB8AC3E}">
        <p14:creationId xmlns:p14="http://schemas.microsoft.com/office/powerpoint/2010/main" val="4935094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Algebra from a Quantitative Perspective</a:t>
            </a:r>
            <a:endParaRPr lang="en-US" dirty="0"/>
          </a:p>
        </p:txBody>
      </p:sp>
      <p:sp>
        <p:nvSpPr>
          <p:cNvPr id="3" name="Content Placeholder 2"/>
          <p:cNvSpPr>
            <a:spLocks noGrp="1"/>
          </p:cNvSpPr>
          <p:nvPr>
            <p:ph idx="1"/>
          </p:nvPr>
        </p:nvSpPr>
        <p:spPr/>
        <p:txBody>
          <a:bodyPr/>
          <a:lstStyle/>
          <a:p>
            <a:r>
              <a:rPr lang="en-US" dirty="0"/>
              <a:t>Unknowns are potential measurements of </a:t>
            </a:r>
            <a:r>
              <a:rPr lang="en-US" dirty="0" smtClean="0"/>
              <a:t>quantities.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Thinking </a:t>
            </a:r>
            <a:r>
              <a:rPr lang="en-US" dirty="0"/>
              <a:t>of a quantitative unknown—say a distance— requires being able to imagine a unit of units.</a:t>
            </a:r>
          </a:p>
          <a:p>
            <a:endParaRPr lang="en-US" dirty="0"/>
          </a:p>
        </p:txBody>
      </p:sp>
      <p:pic>
        <p:nvPicPr>
          <p:cNvPr id="4" name="Picture 3" descr="UnknownWdots.tif"/>
          <p:cNvPicPr>
            <a:picLocks noChangeAspect="1"/>
          </p:cNvPicPr>
          <p:nvPr/>
        </p:nvPicPr>
        <p:blipFill>
          <a:blip r:embed="rId3"/>
          <a:stretch>
            <a:fillRect/>
          </a:stretch>
        </p:blipFill>
        <p:spPr>
          <a:xfrm>
            <a:off x="1203370" y="3224214"/>
            <a:ext cx="5613400" cy="469900"/>
          </a:xfrm>
          <a:prstGeom prst="rect">
            <a:avLst/>
          </a:prstGeom>
        </p:spPr>
      </p:pic>
      <p:pic>
        <p:nvPicPr>
          <p:cNvPr id="5" name="Picture 4" descr="Known.tiff"/>
          <p:cNvPicPr>
            <a:picLocks noChangeAspect="1"/>
          </p:cNvPicPr>
          <p:nvPr/>
        </p:nvPicPr>
        <p:blipFill>
          <a:blip r:embed="rId4"/>
          <a:stretch>
            <a:fillRect/>
          </a:stretch>
        </p:blipFill>
        <p:spPr>
          <a:xfrm>
            <a:off x="2022520" y="2351882"/>
            <a:ext cx="3975100" cy="355600"/>
          </a:xfrm>
          <a:prstGeom prst="rect">
            <a:avLst/>
          </a:prstGeom>
        </p:spPr>
      </p:pic>
    </p:spTree>
    <p:extLst>
      <p:ext uri="{BB962C8B-B14F-4D97-AF65-F5344CB8AC3E}">
        <p14:creationId xmlns:p14="http://schemas.microsoft.com/office/powerpoint/2010/main" val="2578396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Second Multiplicative Concept (MC2 students)</a:t>
            </a:r>
          </a:p>
        </p:txBody>
      </p:sp>
      <p:sp>
        <p:nvSpPr>
          <p:cNvPr id="3" name="Content Placeholder 2"/>
          <p:cNvSpPr>
            <a:spLocks noGrp="1"/>
          </p:cNvSpPr>
          <p:nvPr>
            <p:ph idx="1"/>
          </p:nvPr>
        </p:nvSpPr>
        <p:spPr/>
        <p:txBody>
          <a:bodyPr/>
          <a:lstStyle/>
          <a:p>
            <a:r>
              <a:rPr lang="en-US" dirty="0"/>
              <a:t>Can anticipate the coordination of two levels of units prior to operating</a:t>
            </a:r>
          </a:p>
          <a:p>
            <a:r>
              <a:rPr lang="en-US" dirty="0"/>
              <a:t>Can produce three levels of units in activity</a:t>
            </a:r>
          </a:p>
          <a:p>
            <a:endParaRPr lang="en-US" dirty="0"/>
          </a:p>
        </p:txBody>
      </p:sp>
      <p:pic>
        <p:nvPicPr>
          <p:cNvPr id="5" name="Picture 4"/>
          <p:cNvPicPr>
            <a:picLocks noChangeAspect="1"/>
          </p:cNvPicPr>
          <p:nvPr/>
        </p:nvPicPr>
        <p:blipFill>
          <a:blip r:embed="rId3"/>
          <a:stretch>
            <a:fillRect/>
          </a:stretch>
        </p:blipFill>
        <p:spPr>
          <a:xfrm>
            <a:off x="2867350" y="3051216"/>
            <a:ext cx="3409299" cy="755568"/>
          </a:xfrm>
          <a:prstGeom prst="rect">
            <a:avLst/>
          </a:prstGeom>
        </p:spPr>
      </p:pic>
      <p:pic>
        <p:nvPicPr>
          <p:cNvPr id="7" name="Picture 6"/>
          <p:cNvPicPr>
            <a:picLocks noChangeAspect="1"/>
          </p:cNvPicPr>
          <p:nvPr/>
        </p:nvPicPr>
        <p:blipFill>
          <a:blip r:embed="rId4"/>
          <a:stretch>
            <a:fillRect/>
          </a:stretch>
        </p:blipFill>
        <p:spPr>
          <a:xfrm>
            <a:off x="2867350" y="3770207"/>
            <a:ext cx="3409299" cy="1184486"/>
          </a:xfrm>
          <a:prstGeom prst="rect">
            <a:avLst/>
          </a:prstGeom>
        </p:spPr>
      </p:pic>
      <p:pic>
        <p:nvPicPr>
          <p:cNvPr id="9" name="Picture 8"/>
          <p:cNvPicPr>
            <a:picLocks noChangeAspect="1"/>
          </p:cNvPicPr>
          <p:nvPr/>
        </p:nvPicPr>
        <p:blipFill>
          <a:blip r:embed="rId5"/>
          <a:stretch>
            <a:fillRect/>
          </a:stretch>
        </p:blipFill>
        <p:spPr>
          <a:xfrm>
            <a:off x="2867350" y="4904078"/>
            <a:ext cx="3409299" cy="1164643"/>
          </a:xfrm>
          <a:prstGeom prst="rect">
            <a:avLst/>
          </a:prstGeom>
        </p:spPr>
      </p:pic>
    </p:spTree>
    <p:extLst>
      <p:ext uri="{BB962C8B-B14F-4D97-AF65-F5344CB8AC3E}">
        <p14:creationId xmlns:p14="http://schemas.microsoft.com/office/powerpoint/2010/main" val="1303666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a:t>
            </a:r>
            <a:endParaRPr lang="en-US" dirty="0"/>
          </a:p>
        </p:txBody>
      </p:sp>
      <p:sp>
        <p:nvSpPr>
          <p:cNvPr id="3" name="Content Placeholder 2"/>
          <p:cNvSpPr>
            <a:spLocks noGrp="1"/>
          </p:cNvSpPr>
          <p:nvPr>
            <p:ph idx="1"/>
          </p:nvPr>
        </p:nvSpPr>
        <p:spPr/>
        <p:txBody>
          <a:bodyPr>
            <a:normAutofit fontScale="92500" lnSpcReduction="20000"/>
          </a:bodyPr>
          <a:lstStyle/>
          <a:p>
            <a:pPr marL="342900" lvl="1">
              <a:buClr>
                <a:schemeClr val="accent1"/>
              </a:buClr>
            </a:pPr>
            <a:r>
              <a:rPr lang="en-US" dirty="0"/>
              <a:t>18-episode design experiment conducted after school with 9 middle school (7</a:t>
            </a:r>
            <a:r>
              <a:rPr lang="en-US" baseline="30000" dirty="0"/>
              <a:t>th</a:t>
            </a:r>
            <a:r>
              <a:rPr lang="en-US" dirty="0"/>
              <a:t> and 8</a:t>
            </a:r>
            <a:r>
              <a:rPr lang="en-US" baseline="30000" dirty="0"/>
              <a:t>th</a:t>
            </a:r>
            <a:r>
              <a:rPr lang="en-US" dirty="0"/>
              <a:t> grade) </a:t>
            </a:r>
            <a:r>
              <a:rPr lang="en-US" dirty="0" smtClean="0"/>
              <a:t>students;</a:t>
            </a:r>
          </a:p>
          <a:p>
            <a:pPr lvl="1"/>
            <a:r>
              <a:rPr lang="en-US" dirty="0" smtClean="0"/>
              <a:t>6 were </a:t>
            </a:r>
            <a:r>
              <a:rPr lang="en-US" dirty="0"/>
              <a:t>MC2 students; 5 of these regularly </a:t>
            </a:r>
            <a:r>
              <a:rPr lang="en-US" dirty="0" smtClean="0"/>
              <a:t>attended </a:t>
            </a:r>
          </a:p>
          <a:p>
            <a:pPr lvl="1"/>
            <a:r>
              <a:rPr lang="en-US" dirty="0" smtClean="0"/>
              <a:t>1</a:t>
            </a:r>
            <a:r>
              <a:rPr lang="en-US" dirty="0"/>
              <a:t>-hr episodes twice per week for 9 weeks</a:t>
            </a:r>
          </a:p>
          <a:p>
            <a:pPr marL="342900" lvl="1">
              <a:buClr>
                <a:schemeClr val="accent1"/>
              </a:buClr>
            </a:pPr>
            <a:r>
              <a:rPr lang="en-US" b="1" dirty="0" smtClean="0"/>
              <a:t>Selection process: </a:t>
            </a:r>
            <a:r>
              <a:rPr lang="en-US" dirty="0"/>
              <a:t>interview and written worksheet </a:t>
            </a:r>
            <a:r>
              <a:rPr lang="en-US" dirty="0" smtClean="0"/>
              <a:t>with 21 students to </a:t>
            </a:r>
            <a:r>
              <a:rPr lang="en-US" dirty="0"/>
              <a:t>assess multiplicative concepts, fractional knowledge</a:t>
            </a:r>
          </a:p>
          <a:p>
            <a:pPr marL="342900" lvl="1">
              <a:buClr>
                <a:schemeClr val="accent1"/>
              </a:buClr>
            </a:pPr>
            <a:r>
              <a:rPr lang="en-US" b="1" dirty="0"/>
              <a:t>During the episodes:</a:t>
            </a:r>
          </a:p>
          <a:p>
            <a:pPr lvl="1"/>
            <a:r>
              <a:rPr lang="en-US" dirty="0"/>
              <a:t>Flow of whole class discussion/activity and small group work</a:t>
            </a:r>
          </a:p>
          <a:p>
            <a:pPr lvl="1"/>
            <a:r>
              <a:rPr lang="en-US" dirty="0"/>
              <a:t>One researcher was the teacher; other researchers assisted by running roaming cameras, interacting with students, taking notes</a:t>
            </a:r>
          </a:p>
          <a:p>
            <a:pPr marL="342900" lvl="1">
              <a:buClr>
                <a:schemeClr val="accent1"/>
              </a:buClr>
            </a:pPr>
            <a:r>
              <a:rPr lang="en-US" b="1" dirty="0"/>
              <a:t>Data collection included:</a:t>
            </a:r>
          </a:p>
          <a:p>
            <a:pPr lvl="1"/>
            <a:r>
              <a:rPr lang="en-US" dirty="0"/>
              <a:t>Video recording all episodes with 3 cameras (mixed into 1 file for analysis)</a:t>
            </a:r>
          </a:p>
          <a:p>
            <a:pPr lvl="1"/>
            <a:r>
              <a:rPr lang="en-US" dirty="0" err="1"/>
              <a:t>Screenflow</a:t>
            </a:r>
            <a:r>
              <a:rPr lang="en-US" dirty="0"/>
              <a:t> recordings of students’ work in small groups on laptops; students used </a:t>
            </a:r>
            <a:r>
              <a:rPr lang="en-US" dirty="0" err="1"/>
              <a:t>JavaBars</a:t>
            </a:r>
            <a:r>
              <a:rPr lang="en-US" dirty="0"/>
              <a:t> and Geometer’s Sketchpad</a:t>
            </a:r>
          </a:p>
          <a:p>
            <a:pPr marL="342900" lvl="1">
              <a:buClr>
                <a:schemeClr val="accent1"/>
              </a:buClr>
            </a:pPr>
            <a:r>
              <a:rPr lang="en-US" b="1" dirty="0"/>
              <a:t>Data analysis: </a:t>
            </a:r>
            <a:r>
              <a:rPr lang="en-US" dirty="0"/>
              <a:t>Underway!</a:t>
            </a:r>
          </a:p>
          <a:p>
            <a:pPr lvl="1"/>
            <a:r>
              <a:rPr lang="en-US" dirty="0" smtClean="0"/>
              <a:t>Student portraits</a:t>
            </a:r>
            <a:endParaRPr lang="en-US" dirty="0"/>
          </a:p>
        </p:txBody>
      </p:sp>
    </p:spTree>
    <p:extLst>
      <p:ext uri="{BB962C8B-B14F-4D97-AF65-F5344CB8AC3E}">
        <p14:creationId xmlns:p14="http://schemas.microsoft.com/office/powerpoint/2010/main" val="14002991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 Stalk Tomato Plant Heights Problem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t>
            </a:r>
            <a:r>
              <a:rPr lang="en-US" dirty="0"/>
              <a:t>is a tomato plant and stalk of corn growing in the garden, each of unknown height. The height of the stalk of corn is 5 times the height of the tomato plant. </a:t>
            </a:r>
            <a:endParaRPr lang="en-US" dirty="0" smtClean="0"/>
          </a:p>
          <a:p>
            <a:pPr lvl="1"/>
            <a:r>
              <a:rPr lang="en-US" dirty="0" smtClean="0"/>
              <a:t>Draw </a:t>
            </a:r>
            <a:r>
              <a:rPr lang="en-US" dirty="0"/>
              <a:t>a picture of this situation and describe what your picture </a:t>
            </a:r>
            <a:r>
              <a:rPr lang="en-US" dirty="0" smtClean="0"/>
              <a:t>represents.</a:t>
            </a:r>
          </a:p>
          <a:p>
            <a:pPr lvl="1"/>
            <a:r>
              <a:rPr lang="en-US" dirty="0" smtClean="0"/>
              <a:t>Write </a:t>
            </a:r>
            <a:r>
              <a:rPr lang="en-US" dirty="0"/>
              <a:t>an equation for this situation that relates the two heights. Explain what your equation means in terms of your </a:t>
            </a:r>
            <a:r>
              <a:rPr lang="en-US" dirty="0" smtClean="0"/>
              <a:t>picture.</a:t>
            </a:r>
          </a:p>
          <a:p>
            <a:pPr lvl="1"/>
            <a:r>
              <a:rPr lang="en-US" dirty="0" smtClean="0"/>
              <a:t>Can </a:t>
            </a:r>
            <a:r>
              <a:rPr lang="en-US" dirty="0"/>
              <a:t>you write another, different equation that relates the two heights? Explain what your equation means in terms of your </a:t>
            </a:r>
            <a:r>
              <a:rPr lang="en-US" dirty="0" smtClean="0"/>
              <a:t>picture.</a:t>
            </a:r>
          </a:p>
          <a:p>
            <a:pPr lvl="1"/>
            <a:r>
              <a:rPr lang="en-US" dirty="0" smtClean="0"/>
              <a:t>If </a:t>
            </a:r>
            <a:r>
              <a:rPr lang="en-US" dirty="0"/>
              <a:t>you wrote an equation using division, can you write it with multiplication? Explain what your new equation means in terms of your </a:t>
            </a:r>
            <a:r>
              <a:rPr lang="en-US" dirty="0" smtClean="0"/>
              <a:t>picture.</a:t>
            </a:r>
          </a:p>
          <a:p>
            <a:pPr lvl="1"/>
            <a:r>
              <a:rPr lang="en-US" dirty="0" smtClean="0"/>
              <a:t>Let’s </a:t>
            </a:r>
            <a:r>
              <a:rPr lang="en-US" dirty="0"/>
              <a:t>say that the stalk of corn’s height is 150 cm. How tall is the tomato plant?</a:t>
            </a:r>
            <a:br>
              <a:rPr lang="en-US" dirty="0"/>
            </a:br>
            <a:r>
              <a:rPr lang="en-US" dirty="0"/>
              <a:t>Use this example to check all of your equations. </a:t>
            </a:r>
            <a:br>
              <a:rPr lang="en-US" dirty="0"/>
            </a:br>
            <a:r>
              <a:rPr lang="en-US" dirty="0"/>
              <a:t>If an equation does not work, see if you can change it so that it does. </a:t>
            </a:r>
          </a:p>
        </p:txBody>
      </p:sp>
    </p:spTree>
    <p:extLst>
      <p:ext uri="{BB962C8B-B14F-4D97-AF65-F5344CB8AC3E}">
        <p14:creationId xmlns:p14="http://schemas.microsoft.com/office/powerpoint/2010/main" val="395015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Tim’s view</a:t>
            </a:r>
            <a:endParaRPr lang="en-US" dirty="0"/>
          </a:p>
        </p:txBody>
      </p:sp>
      <p:pic>
        <p:nvPicPr>
          <p:cNvPr id="4" name="Approximate_DE11_Fall13_sho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854200"/>
            <a:ext cx="7620000" cy="4292600"/>
          </a:xfrm>
        </p:spPr>
      </p:pic>
    </p:spTree>
    <p:extLst>
      <p:ext uri="{BB962C8B-B14F-4D97-AF65-F5344CB8AC3E}">
        <p14:creationId xmlns:p14="http://schemas.microsoft.com/office/powerpoint/2010/main" val="13668445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Students’ Work</a:t>
            </a:r>
            <a:endParaRPr lang="en-US" dirty="0"/>
          </a:p>
        </p:txBody>
      </p:sp>
      <p:pic>
        <p:nvPicPr>
          <p:cNvPr id="6" name="Content Placeholder 5" descr="CSTPHts_A_hand_unpartitioned.jpg"/>
          <p:cNvPicPr>
            <a:picLocks noGrp="1" noChangeAspect="1"/>
          </p:cNvPicPr>
          <p:nvPr>
            <p:ph sz="half" idx="1"/>
          </p:nvPr>
        </p:nvPicPr>
        <p:blipFill>
          <a:blip r:embed="rId3">
            <a:extLst>
              <a:ext uri="{28A0092B-C50C-407E-A947-70E740481C1C}">
                <a14:useLocalDpi xmlns:a14="http://schemas.microsoft.com/office/drawing/2010/main" val="0"/>
              </a:ext>
            </a:extLst>
          </a:blip>
          <a:srcRect l="-16253" r="-16253"/>
          <a:stretch>
            <a:fillRect/>
          </a:stretch>
        </p:blipFill>
        <p:spPr>
          <a:xfrm>
            <a:off x="457200" y="1536700"/>
            <a:ext cx="3657600" cy="4589463"/>
          </a:xfrm>
        </p:spPr>
      </p:pic>
      <p:pic>
        <p:nvPicPr>
          <p:cNvPr id="7" name="Content Placeholder 6" descr="CSTPHts_P_hand_initial.tif"/>
          <p:cNvPicPr>
            <a:picLocks noGrp="1" noChangeAspect="1"/>
          </p:cNvPicPr>
          <p:nvPr>
            <p:ph sz="half" idx="2"/>
          </p:nvPr>
        </p:nvPicPr>
        <p:blipFill>
          <a:blip r:embed="rId4">
            <a:extLst>
              <a:ext uri="{28A0092B-C50C-407E-A947-70E740481C1C}">
                <a14:useLocalDpi xmlns:a14="http://schemas.microsoft.com/office/drawing/2010/main" val="0"/>
              </a:ext>
            </a:extLst>
          </a:blip>
          <a:srcRect l="-4213" r="-4213"/>
          <a:stretch>
            <a:fillRect/>
          </a:stretch>
        </p:blipFill>
        <p:spPr/>
      </p:pic>
    </p:spTree>
    <p:extLst>
      <p:ext uri="{BB962C8B-B14F-4D97-AF65-F5344CB8AC3E}">
        <p14:creationId xmlns:p14="http://schemas.microsoft.com/office/powerpoint/2010/main" val="21748523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613</TotalTime>
  <Words>2068</Words>
  <Application>Microsoft Macintosh PowerPoint</Application>
  <PresentationFormat>On-screen Show (4:3)</PresentationFormat>
  <Paragraphs>125</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Adjacency</vt:lpstr>
      <vt:lpstr>“Approximate” Multiplicative Relationships between Quantitative Unknowns</vt:lpstr>
      <vt:lpstr>Rationale</vt:lpstr>
      <vt:lpstr>Purpose of paper</vt:lpstr>
      <vt:lpstr>Algebra from a Quantitative Perspective</vt:lpstr>
      <vt:lpstr>Second Multiplicative Concept (MC2 students)</vt:lpstr>
      <vt:lpstr>Method</vt:lpstr>
      <vt:lpstr>Corn Stalk Tomato Plant Heights Problem</vt:lpstr>
      <vt:lpstr>Tim’s view</vt:lpstr>
      <vt:lpstr>Other Students’ Work</vt:lpstr>
      <vt:lpstr>Other Students’ Work</vt:lpstr>
      <vt:lpstr>Accounting for “Approximate”</vt:lpstr>
      <vt:lpstr>Accounting for “Approximate”</vt:lpstr>
      <vt:lpstr>Some Questions…</vt:lpstr>
      <vt:lpstr>Thank you!</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“Approximate” Multiplicative Relationships between Quantitative Unknowns</dc:title>
  <dc:creator>Amy J. Hackenberg</dc:creator>
  <cp:lastModifiedBy>Robin Jones</cp:lastModifiedBy>
  <cp:revision>36</cp:revision>
  <dcterms:created xsi:type="dcterms:W3CDTF">2015-04-03T16:47:34Z</dcterms:created>
  <dcterms:modified xsi:type="dcterms:W3CDTF">2015-04-15T04:16:19Z</dcterms:modified>
</cp:coreProperties>
</file>