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tif" ContentType="image/tif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7" r:id="rId2"/>
  </p:sldIdLst>
  <p:sldSz cx="43891200" cy="32918400"/>
  <p:notesSz cx="9144000" cy="6858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YFER EKER" initials="" lastIdx="10" clrIdx="0"/>
  <p:cmAuthor id="1" name="Robin Jones" initials="" lastIdx="9"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EEE9CB"/>
    <a:srgbClr val="9B140F"/>
    <a:srgbClr val="AC1711"/>
    <a:srgbClr val="B41812"/>
    <a:srgbClr val="7D110C"/>
    <a:srgbClr val="FFF2B8"/>
    <a:srgbClr val="AB2449"/>
    <a:srgbClr val="BB0A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556" autoAdjust="0"/>
  </p:normalViewPr>
  <p:slideViewPr>
    <p:cSldViewPr snapToGrid="0" snapToObjects="1">
      <p:cViewPr>
        <p:scale>
          <a:sx n="25" d="100"/>
          <a:sy n="25" d="100"/>
        </p:scale>
        <p:origin x="-2520" y="-640"/>
      </p:cViewPr>
      <p:guideLst>
        <p:guide orient="horz" pos="10368"/>
        <p:guide pos="13824"/>
      </p:guideLst>
    </p:cSldViewPr>
  </p:slideViewPr>
  <p:notesTextViewPr>
    <p:cViewPr>
      <p:scale>
        <a:sx n="100" d="100"/>
        <a:sy n="100" d="100"/>
      </p:scale>
      <p:origin x="0" y="0"/>
    </p:cViewPr>
  </p:notesTextViewPr>
  <p:notesViewPr>
    <p:cSldViewPr snapToGrid="0" snapToObjects="1">
      <p:cViewPr varScale="1">
        <p:scale>
          <a:sx n="137" d="100"/>
          <a:sy n="137" d="100"/>
        </p:scale>
        <p:origin x="-2376" y="-9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commentAuthors" Target="commentAuthors.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C9922698-97BA-8144-9E9A-288899ADB03D}" type="datetimeFigureOut">
              <a:rPr lang="en-US" smtClean="0"/>
              <a:pPr/>
              <a:t>11/3/15</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C0C7F690-3E6F-C344-AED1-3853DC55C6ED}" type="slidenum">
              <a:rPr lang="en-US" smtClean="0"/>
              <a:pPr/>
              <a:t>‹#›</a:t>
            </a:fld>
            <a:endParaRPr lang="en-US"/>
          </a:p>
        </p:txBody>
      </p:sp>
    </p:spTree>
    <p:extLst>
      <p:ext uri="{BB962C8B-B14F-4D97-AF65-F5344CB8AC3E}">
        <p14:creationId xmlns:p14="http://schemas.microsoft.com/office/powerpoint/2010/main" val="2686670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EE8788B7-7C36-2149-8B16-3CAFDCD2BE7A}" type="datetimeFigureOut">
              <a:rPr lang="en-US" smtClean="0"/>
              <a:pPr/>
              <a:t>11/3/15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46F707B6-915C-FD4E-8A16-B4ACB8792ACA}" type="slidenum">
              <a:rPr lang="en-US" smtClean="0"/>
              <a:pPr/>
              <a:t>‹#›</a:t>
            </a:fld>
            <a:endParaRPr lang="en-US"/>
          </a:p>
        </p:txBody>
      </p:sp>
    </p:spTree>
    <p:extLst>
      <p:ext uri="{BB962C8B-B14F-4D97-AF65-F5344CB8AC3E}">
        <p14:creationId xmlns:p14="http://schemas.microsoft.com/office/powerpoint/2010/main" val="41102219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707B6-915C-FD4E-8A16-B4ACB8792ACA}" type="slidenum">
              <a:rPr lang="en-US" smtClean="0"/>
              <a:pPr/>
              <a:t>1</a:t>
            </a:fld>
            <a:endParaRPr lang="en-US"/>
          </a:p>
        </p:txBody>
      </p:sp>
    </p:spTree>
    <p:extLst>
      <p:ext uri="{BB962C8B-B14F-4D97-AF65-F5344CB8AC3E}">
        <p14:creationId xmlns:p14="http://schemas.microsoft.com/office/powerpoint/2010/main" val="3709831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D4EB60-AABC-B746-B87B-122FF6E32288}" type="datetimeFigureOut">
              <a:rPr lang="en-US" smtClean="0"/>
              <a:pPr/>
              <a:t>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EC89B-7E36-2A4C-971D-2A805C48F320}" type="slidenum">
              <a:rPr lang="en-US" smtClean="0"/>
              <a:pPr/>
              <a:t>‹#›</a:t>
            </a:fld>
            <a:endParaRPr lang="en-US"/>
          </a:p>
        </p:txBody>
      </p:sp>
    </p:spTree>
    <p:extLst>
      <p:ext uri="{BB962C8B-B14F-4D97-AF65-F5344CB8AC3E}">
        <p14:creationId xmlns:p14="http://schemas.microsoft.com/office/powerpoint/2010/main" val="2541026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D4EB60-AABC-B746-B87B-122FF6E32288}" type="datetimeFigureOut">
              <a:rPr lang="en-US" smtClean="0"/>
              <a:pPr/>
              <a:t>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EC89B-7E36-2A4C-971D-2A805C48F320}" type="slidenum">
              <a:rPr lang="en-US" smtClean="0"/>
              <a:pPr/>
              <a:t>‹#›</a:t>
            </a:fld>
            <a:endParaRPr lang="en-US"/>
          </a:p>
        </p:txBody>
      </p:sp>
    </p:spTree>
    <p:extLst>
      <p:ext uri="{BB962C8B-B14F-4D97-AF65-F5344CB8AC3E}">
        <p14:creationId xmlns:p14="http://schemas.microsoft.com/office/powerpoint/2010/main" val="2938261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D4EB60-AABC-B746-B87B-122FF6E32288}" type="datetimeFigureOut">
              <a:rPr lang="en-US" smtClean="0"/>
              <a:pPr/>
              <a:t>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EC89B-7E36-2A4C-971D-2A805C48F320}" type="slidenum">
              <a:rPr lang="en-US" smtClean="0"/>
              <a:pPr/>
              <a:t>‹#›</a:t>
            </a:fld>
            <a:endParaRPr lang="en-US"/>
          </a:p>
        </p:txBody>
      </p:sp>
    </p:spTree>
    <p:extLst>
      <p:ext uri="{BB962C8B-B14F-4D97-AF65-F5344CB8AC3E}">
        <p14:creationId xmlns:p14="http://schemas.microsoft.com/office/powerpoint/2010/main" val="3657052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D4EB60-AABC-B746-B87B-122FF6E32288}" type="datetimeFigureOut">
              <a:rPr lang="en-US" smtClean="0"/>
              <a:pPr/>
              <a:t>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EC89B-7E36-2A4C-971D-2A805C48F320}" type="slidenum">
              <a:rPr lang="en-US" smtClean="0"/>
              <a:pPr/>
              <a:t>‹#›</a:t>
            </a:fld>
            <a:endParaRPr lang="en-US"/>
          </a:p>
        </p:txBody>
      </p:sp>
    </p:spTree>
    <p:extLst>
      <p:ext uri="{BB962C8B-B14F-4D97-AF65-F5344CB8AC3E}">
        <p14:creationId xmlns:p14="http://schemas.microsoft.com/office/powerpoint/2010/main" val="2999256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D4EB60-AABC-B746-B87B-122FF6E32288}" type="datetimeFigureOut">
              <a:rPr lang="en-US" smtClean="0"/>
              <a:pPr/>
              <a:t>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EC89B-7E36-2A4C-971D-2A805C48F320}" type="slidenum">
              <a:rPr lang="en-US" smtClean="0"/>
              <a:pPr/>
              <a:t>‹#›</a:t>
            </a:fld>
            <a:endParaRPr lang="en-US"/>
          </a:p>
        </p:txBody>
      </p:sp>
    </p:spTree>
    <p:extLst>
      <p:ext uri="{BB962C8B-B14F-4D97-AF65-F5344CB8AC3E}">
        <p14:creationId xmlns:p14="http://schemas.microsoft.com/office/powerpoint/2010/main" val="243893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D4EB60-AABC-B746-B87B-122FF6E32288}" type="datetimeFigureOut">
              <a:rPr lang="en-US" smtClean="0"/>
              <a:pPr/>
              <a:t>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EC89B-7E36-2A4C-971D-2A805C48F320}" type="slidenum">
              <a:rPr lang="en-US" smtClean="0"/>
              <a:pPr/>
              <a:t>‹#›</a:t>
            </a:fld>
            <a:endParaRPr lang="en-US"/>
          </a:p>
        </p:txBody>
      </p:sp>
    </p:spTree>
    <p:extLst>
      <p:ext uri="{BB962C8B-B14F-4D97-AF65-F5344CB8AC3E}">
        <p14:creationId xmlns:p14="http://schemas.microsoft.com/office/powerpoint/2010/main" val="321540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D4EB60-AABC-B746-B87B-122FF6E32288}" type="datetimeFigureOut">
              <a:rPr lang="en-US" smtClean="0"/>
              <a:pPr/>
              <a:t>11/3/15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EC89B-7E36-2A4C-971D-2A805C48F320}" type="slidenum">
              <a:rPr lang="en-US" smtClean="0"/>
              <a:pPr/>
              <a:t>‹#›</a:t>
            </a:fld>
            <a:endParaRPr lang="en-US"/>
          </a:p>
        </p:txBody>
      </p:sp>
    </p:spTree>
    <p:extLst>
      <p:ext uri="{BB962C8B-B14F-4D97-AF65-F5344CB8AC3E}">
        <p14:creationId xmlns:p14="http://schemas.microsoft.com/office/powerpoint/2010/main" val="407648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D4EB60-AABC-B746-B87B-122FF6E32288}" type="datetimeFigureOut">
              <a:rPr lang="en-US" smtClean="0"/>
              <a:pPr/>
              <a:t>11/3/15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0EC89B-7E36-2A4C-971D-2A805C48F320}" type="slidenum">
              <a:rPr lang="en-US" smtClean="0"/>
              <a:pPr/>
              <a:t>‹#›</a:t>
            </a:fld>
            <a:endParaRPr lang="en-US"/>
          </a:p>
        </p:txBody>
      </p:sp>
    </p:spTree>
    <p:extLst>
      <p:ext uri="{BB962C8B-B14F-4D97-AF65-F5344CB8AC3E}">
        <p14:creationId xmlns:p14="http://schemas.microsoft.com/office/powerpoint/2010/main" val="3371307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4EB60-AABC-B746-B87B-122FF6E32288}" type="datetimeFigureOut">
              <a:rPr lang="en-US" smtClean="0"/>
              <a:pPr/>
              <a:t>11/3/15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EC89B-7E36-2A4C-971D-2A805C48F320}" type="slidenum">
              <a:rPr lang="en-US" smtClean="0"/>
              <a:pPr/>
              <a:t>‹#›</a:t>
            </a:fld>
            <a:endParaRPr lang="en-US"/>
          </a:p>
        </p:txBody>
      </p:sp>
    </p:spTree>
    <p:extLst>
      <p:ext uri="{BB962C8B-B14F-4D97-AF65-F5344CB8AC3E}">
        <p14:creationId xmlns:p14="http://schemas.microsoft.com/office/powerpoint/2010/main" val="204691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D4EB60-AABC-B746-B87B-122FF6E32288}" type="datetimeFigureOut">
              <a:rPr lang="en-US" smtClean="0"/>
              <a:pPr/>
              <a:t>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EC89B-7E36-2A4C-971D-2A805C48F320}" type="slidenum">
              <a:rPr lang="en-US" smtClean="0"/>
              <a:pPr/>
              <a:t>‹#›</a:t>
            </a:fld>
            <a:endParaRPr lang="en-US"/>
          </a:p>
        </p:txBody>
      </p:sp>
    </p:spTree>
    <p:extLst>
      <p:ext uri="{BB962C8B-B14F-4D97-AF65-F5344CB8AC3E}">
        <p14:creationId xmlns:p14="http://schemas.microsoft.com/office/powerpoint/2010/main" val="146790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D4EB60-AABC-B746-B87B-122FF6E32288}" type="datetimeFigureOut">
              <a:rPr lang="en-US" smtClean="0"/>
              <a:pPr/>
              <a:t>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EC89B-7E36-2A4C-971D-2A805C48F320}" type="slidenum">
              <a:rPr lang="en-US" smtClean="0"/>
              <a:pPr/>
              <a:t>‹#›</a:t>
            </a:fld>
            <a:endParaRPr lang="en-US"/>
          </a:p>
        </p:txBody>
      </p:sp>
    </p:spTree>
    <p:extLst>
      <p:ext uri="{BB962C8B-B14F-4D97-AF65-F5344CB8AC3E}">
        <p14:creationId xmlns:p14="http://schemas.microsoft.com/office/powerpoint/2010/main" val="24528510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1BD4EB60-AABC-B746-B87B-122FF6E32288}" type="datetimeFigureOut">
              <a:rPr lang="en-US" smtClean="0"/>
              <a:pPr/>
              <a:t>11/3/15</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890EC89B-7E36-2A4C-971D-2A805C48F320}" type="slidenum">
              <a:rPr lang="en-US" smtClean="0"/>
              <a:pPr/>
              <a:t>‹#›</a:t>
            </a:fld>
            <a:endParaRPr lang="en-US"/>
          </a:p>
        </p:txBody>
      </p:sp>
    </p:spTree>
    <p:extLst>
      <p:ext uri="{BB962C8B-B14F-4D97-AF65-F5344CB8AC3E}">
        <p14:creationId xmlns:p14="http://schemas.microsoft.com/office/powerpoint/2010/main" val="3402231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jpg"/><Relationship Id="rId12" Type="http://schemas.openxmlformats.org/officeDocument/2006/relationships/image" Target="../media/image10.jpeg"/><Relationship Id="rId13" Type="http://schemas.openxmlformats.org/officeDocument/2006/relationships/image" Target="../media/image11.tiff"/><Relationship Id="rId14" Type="http://schemas.openxmlformats.org/officeDocument/2006/relationships/image" Target="../media/image12.tif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 Id="rId4" Type="http://schemas.openxmlformats.org/officeDocument/2006/relationships/image" Target="../media/image2.jpg"/><Relationship Id="rId5" Type="http://schemas.openxmlformats.org/officeDocument/2006/relationships/image" Target="../media/image3.tiff"/><Relationship Id="rId6" Type="http://schemas.openxmlformats.org/officeDocument/2006/relationships/image" Target="../media/image4.tiff"/><Relationship Id="rId7" Type="http://schemas.openxmlformats.org/officeDocument/2006/relationships/image" Target="../media/image5.tiff"/><Relationship Id="rId8" Type="http://schemas.openxmlformats.org/officeDocument/2006/relationships/image" Target="../media/image6.tif"/><Relationship Id="rId9" Type="http://schemas.openxmlformats.org/officeDocument/2006/relationships/image" Target="../media/image7.jpg"/><Relationship Id="rId10"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ChangeArrowheads="1"/>
          </p:cNvSpPr>
          <p:nvPr/>
        </p:nvSpPr>
        <p:spPr bwMode="auto">
          <a:xfrm>
            <a:off x="-49302" y="-91186"/>
            <a:ext cx="43940501" cy="4379313"/>
          </a:xfrm>
          <a:prstGeom prst="rect">
            <a:avLst/>
          </a:prstGeom>
          <a:solidFill>
            <a:srgbClr val="9B140F"/>
          </a:solidFill>
          <a:ln>
            <a:noFill/>
          </a:ln>
        </p:spPr>
        <p:txBody>
          <a:bodyPr wrap="none" anchor="ctr"/>
          <a:lstStyle/>
          <a:p>
            <a:endParaRPr lang="en-US" kern="1200"/>
          </a:p>
        </p:txBody>
      </p:sp>
      <p:sp>
        <p:nvSpPr>
          <p:cNvPr id="2" name="Title 1"/>
          <p:cNvSpPr>
            <a:spLocks noGrp="1"/>
          </p:cNvSpPr>
          <p:nvPr>
            <p:ph type="ctrTitle"/>
          </p:nvPr>
        </p:nvSpPr>
        <p:spPr>
          <a:xfrm>
            <a:off x="14683298" y="4226395"/>
            <a:ext cx="14389317" cy="130300"/>
          </a:xfrm>
        </p:spPr>
        <p:txBody>
          <a:bodyPr anchor="t">
            <a:noAutofit/>
          </a:bodyPr>
          <a:lstStyle/>
          <a:p>
            <a:r>
              <a:rPr lang="en-US" sz="6000" dirty="0" smtClean="0">
                <a:latin typeface="Arial" pitchFamily="34" charset="0"/>
                <a:cs typeface="Arial" pitchFamily="34" charset="0"/>
              </a:rPr>
              <a:t/>
            </a:r>
            <a:br>
              <a:rPr lang="en-US" sz="6000" dirty="0" smtClean="0">
                <a:latin typeface="Arial" pitchFamily="34" charset="0"/>
                <a:cs typeface="Arial" pitchFamily="34" charset="0"/>
              </a:rPr>
            </a:br>
            <a:endParaRPr lang="en-US" sz="6000" b="1" dirty="0">
              <a:solidFill>
                <a:schemeClr val="accent2"/>
              </a:solidFill>
              <a:latin typeface="Arial"/>
              <a:cs typeface="Arial"/>
            </a:endParaRPr>
          </a:p>
        </p:txBody>
      </p:sp>
      <p:sp>
        <p:nvSpPr>
          <p:cNvPr id="3" name="Subtitle 2"/>
          <p:cNvSpPr>
            <a:spLocks noGrp="1"/>
          </p:cNvSpPr>
          <p:nvPr>
            <p:ph type="subTitle" idx="1"/>
          </p:nvPr>
        </p:nvSpPr>
        <p:spPr>
          <a:xfrm>
            <a:off x="1000589" y="4668946"/>
            <a:ext cx="13682708" cy="7085060"/>
          </a:xfrm>
          <a:noFill/>
          <a:ln>
            <a:noFill/>
          </a:ln>
        </p:spPr>
        <p:txBody>
          <a:bodyPr>
            <a:normAutofit lnSpcReduction="10000"/>
          </a:bodyPr>
          <a:lstStyle/>
          <a:p>
            <a:r>
              <a:rPr lang="en-US" sz="5000" b="1" dirty="0" smtClean="0">
                <a:solidFill>
                  <a:schemeClr val="tx1"/>
                </a:solidFill>
                <a:latin typeface="Arial"/>
                <a:cs typeface="Arial"/>
              </a:rPr>
              <a:t>RATIONALE </a:t>
            </a:r>
            <a:r>
              <a:rPr lang="en-US" sz="5000" b="1" dirty="0" smtClean="0">
                <a:solidFill>
                  <a:schemeClr val="tx1"/>
                </a:solidFill>
                <a:latin typeface="Arial"/>
                <a:cs typeface="Arial"/>
              </a:rPr>
              <a:t>and CONCEPTUAL FRAME</a:t>
            </a:r>
            <a:r>
              <a:rPr lang="en-US" sz="4000" dirty="0">
                <a:solidFill>
                  <a:schemeClr val="tx1"/>
                </a:solidFill>
                <a:latin typeface="Arial" pitchFamily="34" charset="0"/>
                <a:cs typeface="Arial" pitchFamily="34" charset="0"/>
              </a:rPr>
              <a:t/>
            </a:r>
            <a:br>
              <a:rPr lang="en-US" sz="4000" dirty="0">
                <a:solidFill>
                  <a:schemeClr val="tx1"/>
                </a:solidFill>
                <a:latin typeface="Arial" pitchFamily="34" charset="0"/>
                <a:cs typeface="Arial" pitchFamily="34" charset="0"/>
              </a:rPr>
            </a:br>
            <a:endParaRPr lang="en-US" sz="3300" dirty="0" smtClean="0">
              <a:solidFill>
                <a:srgbClr val="000000"/>
              </a:solidFill>
              <a:cs typeface="Hoefler Text"/>
            </a:endParaRPr>
          </a:p>
          <a:p>
            <a:pPr algn="l"/>
            <a:r>
              <a:rPr lang="en-US" sz="3300" dirty="0">
                <a:solidFill>
                  <a:srgbClr val="000000"/>
                </a:solidFill>
                <a:cs typeface="Hoefler Text"/>
              </a:rPr>
              <a:t>S</a:t>
            </a:r>
            <a:r>
              <a:rPr lang="en-US" sz="3300" dirty="0" smtClean="0">
                <a:solidFill>
                  <a:srgbClr val="000000"/>
                </a:solidFill>
                <a:cs typeface="Hoefler Text"/>
              </a:rPr>
              <a:t>tudents </a:t>
            </a:r>
            <a:r>
              <a:rPr lang="en-US" sz="3300" dirty="0">
                <a:solidFill>
                  <a:srgbClr val="000000"/>
                </a:solidFill>
                <a:cs typeface="Hoefler Text"/>
              </a:rPr>
              <a:t>enter middle school at different levels of reasoning about multiplicative </a:t>
            </a:r>
            <a:r>
              <a:rPr lang="en-US" sz="3300" dirty="0" smtClean="0">
                <a:solidFill>
                  <a:srgbClr val="000000"/>
                </a:solidFill>
                <a:cs typeface="Hoefler Text"/>
              </a:rPr>
              <a:t>relationships. </a:t>
            </a:r>
            <a:r>
              <a:rPr lang="en-US" sz="3300" dirty="0">
                <a:solidFill>
                  <a:srgbClr val="000000"/>
                </a:solidFill>
                <a:cs typeface="Hoefler Text"/>
              </a:rPr>
              <a:t>These levels affect the way they understand quantitative relationships</a:t>
            </a:r>
            <a:r>
              <a:rPr lang="en-US" sz="3300" dirty="0" smtClean="0">
                <a:solidFill>
                  <a:srgbClr val="000000"/>
                </a:solidFill>
                <a:cs typeface="Hoefler Text"/>
              </a:rPr>
              <a:t>. This in turn affects the way they work with and understand unknown quantities. </a:t>
            </a:r>
          </a:p>
          <a:p>
            <a:pPr algn="l"/>
            <a:endParaRPr lang="en-US" sz="3300" dirty="0">
              <a:solidFill>
                <a:srgbClr val="000000"/>
              </a:solidFill>
              <a:cs typeface="Hoefler Text"/>
            </a:endParaRPr>
          </a:p>
          <a:p>
            <a:pPr algn="l"/>
            <a:r>
              <a:rPr lang="en-US" sz="3300" dirty="0" smtClean="0">
                <a:solidFill>
                  <a:srgbClr val="000000"/>
                </a:solidFill>
                <a:cs typeface="Hoefler Text"/>
              </a:rPr>
              <a:t>Students who have interiorized three levels of units can work flexibly with 5x as a quantity containing 5 units, each of which contains the same unknown number of units, x. Students </a:t>
            </a:r>
            <a:r>
              <a:rPr lang="en-US" sz="3300" dirty="0" smtClean="0">
                <a:solidFill>
                  <a:srgbClr val="000000"/>
                </a:solidFill>
                <a:cs typeface="Hoefler Text"/>
              </a:rPr>
              <a:t>who have interiorized </a:t>
            </a:r>
            <a:r>
              <a:rPr lang="en-US" sz="3300" dirty="0" smtClean="0">
                <a:solidFill>
                  <a:srgbClr val="000000"/>
                </a:solidFill>
                <a:cs typeface="Hoefler Text"/>
              </a:rPr>
              <a:t>two </a:t>
            </a:r>
            <a:r>
              <a:rPr lang="en-US" sz="3300" dirty="0" smtClean="0">
                <a:solidFill>
                  <a:srgbClr val="000000"/>
                </a:solidFill>
                <a:cs typeface="Hoefler Text"/>
              </a:rPr>
              <a:t>levels of </a:t>
            </a:r>
            <a:r>
              <a:rPr lang="en-US" sz="3300" dirty="0" smtClean="0">
                <a:solidFill>
                  <a:srgbClr val="000000"/>
                </a:solidFill>
                <a:cs typeface="Hoefler Text"/>
              </a:rPr>
              <a:t>units (MC2 students) </a:t>
            </a:r>
            <a:r>
              <a:rPr lang="en-US" sz="3300" dirty="0" smtClean="0">
                <a:solidFill>
                  <a:srgbClr val="000000"/>
                </a:solidFill>
                <a:cs typeface="Hoefler Text"/>
              </a:rPr>
              <a:t>may be able to create this structure, but do not maintain it in further operating. (Hackenberg, Jones, </a:t>
            </a:r>
            <a:r>
              <a:rPr lang="en-US" sz="3300" dirty="0" err="1" smtClean="0">
                <a:solidFill>
                  <a:srgbClr val="000000"/>
                </a:solidFill>
                <a:cs typeface="Hoefler Text"/>
              </a:rPr>
              <a:t>Eker</a:t>
            </a:r>
            <a:r>
              <a:rPr lang="en-US" sz="3300" dirty="0" smtClean="0">
                <a:solidFill>
                  <a:srgbClr val="000000"/>
                </a:solidFill>
                <a:cs typeface="Hoefler Text"/>
              </a:rPr>
              <a:t>, </a:t>
            </a:r>
            <a:r>
              <a:rPr lang="en-US" sz="3300" dirty="0" err="1" smtClean="0">
                <a:solidFill>
                  <a:srgbClr val="000000"/>
                </a:solidFill>
                <a:cs typeface="Hoefler Text"/>
              </a:rPr>
              <a:t>Creager</a:t>
            </a:r>
            <a:r>
              <a:rPr lang="en-US" sz="3300" dirty="0" smtClean="0">
                <a:solidFill>
                  <a:srgbClr val="000000"/>
                </a:solidFill>
                <a:cs typeface="Hoefler Text"/>
              </a:rPr>
              <a:t> &amp; Timmons, 2015)</a:t>
            </a:r>
          </a:p>
          <a:p>
            <a:pPr algn="l"/>
            <a:endParaRPr lang="en-US" sz="3600" dirty="0">
              <a:solidFill>
                <a:schemeClr val="tx1"/>
              </a:solidFill>
            </a:endParaRPr>
          </a:p>
          <a:p>
            <a:pPr algn="l"/>
            <a:endParaRPr lang="en-US" sz="3600" dirty="0" smtClean="0">
              <a:solidFill>
                <a:schemeClr val="tx1"/>
              </a:solidFill>
            </a:endParaRPr>
          </a:p>
        </p:txBody>
      </p:sp>
      <p:sp>
        <p:nvSpPr>
          <p:cNvPr id="7" name="TextBox 6"/>
          <p:cNvSpPr txBox="1"/>
          <p:nvPr/>
        </p:nvSpPr>
        <p:spPr>
          <a:xfrm>
            <a:off x="10329831" y="3094537"/>
            <a:ext cx="25993921" cy="1107996"/>
          </a:xfrm>
          <a:prstGeom prst="rect">
            <a:avLst/>
          </a:prstGeom>
          <a:noFill/>
        </p:spPr>
        <p:txBody>
          <a:bodyPr wrap="square" rtlCol="0">
            <a:spAutoFit/>
          </a:bodyPr>
          <a:lstStyle/>
          <a:p>
            <a:pPr algn="ctr"/>
            <a:r>
              <a:rPr lang="en-US" sz="6600" dirty="0" smtClean="0">
                <a:solidFill>
                  <a:srgbClr val="EEE9CB"/>
                </a:solidFill>
                <a:latin typeface="Arial"/>
                <a:cs typeface="Arial"/>
              </a:rPr>
              <a:t>Robin Jones &amp; </a:t>
            </a:r>
            <a:r>
              <a:rPr lang="en-US" sz="6600" dirty="0" err="1" smtClean="0">
                <a:solidFill>
                  <a:srgbClr val="EEE9CB"/>
                </a:solidFill>
                <a:latin typeface="Arial"/>
                <a:cs typeface="Arial"/>
              </a:rPr>
              <a:t>Ayfer</a:t>
            </a:r>
            <a:r>
              <a:rPr lang="en-US" sz="6600" dirty="0" smtClean="0">
                <a:solidFill>
                  <a:srgbClr val="EEE9CB"/>
                </a:solidFill>
                <a:latin typeface="Arial"/>
                <a:cs typeface="Arial"/>
              </a:rPr>
              <a:t> </a:t>
            </a:r>
            <a:r>
              <a:rPr lang="en-US" sz="6600" dirty="0" err="1" smtClean="0">
                <a:solidFill>
                  <a:srgbClr val="EEE9CB"/>
                </a:solidFill>
                <a:latin typeface="Arial"/>
                <a:cs typeface="Arial"/>
              </a:rPr>
              <a:t>Eker</a:t>
            </a:r>
            <a:r>
              <a:rPr lang="en-US" sz="6600" dirty="0" smtClean="0">
                <a:solidFill>
                  <a:srgbClr val="EEE9CB"/>
                </a:solidFill>
                <a:latin typeface="Arial"/>
                <a:cs typeface="Arial"/>
              </a:rPr>
              <a:t>, Indiana University, Bloomington</a:t>
            </a:r>
            <a:endParaRPr lang="en-US" sz="6600" dirty="0">
              <a:solidFill>
                <a:srgbClr val="EEE9CB"/>
              </a:solidFill>
              <a:latin typeface="Arial"/>
              <a:cs typeface="Arial"/>
            </a:endParaRPr>
          </a:p>
        </p:txBody>
      </p:sp>
      <p:sp>
        <p:nvSpPr>
          <p:cNvPr id="9" name="TextBox 8"/>
          <p:cNvSpPr txBox="1"/>
          <p:nvPr/>
        </p:nvSpPr>
        <p:spPr>
          <a:xfrm>
            <a:off x="9301250" y="0"/>
            <a:ext cx="27911545" cy="2215991"/>
          </a:xfrm>
          <a:prstGeom prst="rect">
            <a:avLst/>
          </a:prstGeom>
          <a:noFill/>
        </p:spPr>
        <p:txBody>
          <a:bodyPr wrap="square" rtlCol="0">
            <a:spAutoFit/>
          </a:bodyPr>
          <a:lstStyle/>
          <a:p>
            <a:pPr algn="ctr"/>
            <a:r>
              <a:rPr lang="en-US" sz="9400" b="1" spc="150" dirty="0" smtClean="0">
                <a:ln w="11430"/>
                <a:solidFill>
                  <a:srgbClr val="EEE9CB"/>
                </a:solidFill>
                <a:effectLst>
                  <a:outerShdw blurRad="25400" algn="tl" rotWithShape="0">
                    <a:srgbClr val="000000">
                      <a:alpha val="43000"/>
                    </a:srgbClr>
                  </a:outerShdw>
                </a:effectLst>
                <a:latin typeface="Arial"/>
                <a:cs typeface="Arial"/>
              </a:rPr>
              <a:t>Pieces of the Puzzle: </a:t>
            </a:r>
          </a:p>
          <a:p>
            <a:pPr algn="ctr"/>
            <a:r>
              <a:rPr lang="en-US" sz="4400" b="1" spc="150" dirty="0" smtClean="0">
                <a:ln w="11430"/>
                <a:solidFill>
                  <a:schemeClr val="bg2">
                    <a:lumMod val="75000"/>
                  </a:schemeClr>
                </a:solidFill>
                <a:effectLst>
                  <a:outerShdw blurRad="25400" algn="tl" rotWithShape="0">
                    <a:srgbClr val="000000">
                      <a:alpha val="43000"/>
                    </a:srgbClr>
                  </a:outerShdw>
                </a:effectLst>
                <a:latin typeface="Arial"/>
                <a:cs typeface="Arial"/>
              </a:rPr>
              <a:t>Learning from differences in student drawing, notating and explaining fractional relationships</a:t>
            </a:r>
            <a:endParaRPr lang="en-US" sz="4400" b="1" dirty="0" smtClean="0">
              <a:solidFill>
                <a:schemeClr val="bg2">
                  <a:lumMod val="75000"/>
                </a:schemeClr>
              </a:solidFill>
              <a:latin typeface="Arial" pitchFamily="34" charset="0"/>
              <a:cs typeface="Arial" pitchFamily="34" charset="0"/>
            </a:endParaRPr>
          </a:p>
        </p:txBody>
      </p:sp>
      <p:cxnSp>
        <p:nvCxnSpPr>
          <p:cNvPr id="14" name="Straight Connector 13"/>
          <p:cNvCxnSpPr/>
          <p:nvPr/>
        </p:nvCxnSpPr>
        <p:spPr>
          <a:xfrm>
            <a:off x="14683298" y="4202533"/>
            <a:ext cx="0" cy="28715867"/>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9201487" y="4202533"/>
            <a:ext cx="0" cy="28868267"/>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pic>
        <p:nvPicPr>
          <p:cNvPr id="8" name="Picture 7" descr="EducB.H.REV.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827" y="946013"/>
            <a:ext cx="8026424" cy="1726102"/>
          </a:xfrm>
          <a:prstGeom prst="rect">
            <a:avLst/>
          </a:prstGeom>
        </p:spPr>
      </p:pic>
      <p:sp>
        <p:nvSpPr>
          <p:cNvPr id="22" name="TextBox 21"/>
          <p:cNvSpPr txBox="1"/>
          <p:nvPr/>
        </p:nvSpPr>
        <p:spPr>
          <a:xfrm>
            <a:off x="14818585" y="4776403"/>
            <a:ext cx="14389317" cy="10248961"/>
          </a:xfrm>
          <a:prstGeom prst="rect">
            <a:avLst/>
          </a:prstGeom>
          <a:noFill/>
        </p:spPr>
        <p:txBody>
          <a:bodyPr wrap="square" rtlCol="0">
            <a:spAutoFit/>
          </a:bodyPr>
          <a:lstStyle/>
          <a:p>
            <a:pPr algn="ctr"/>
            <a:r>
              <a:rPr lang="en-US" sz="6000" b="1" dirty="0" smtClean="0">
                <a:solidFill>
                  <a:srgbClr val="000000"/>
                </a:solidFill>
                <a:latin typeface="Arial" pitchFamily="34" charset="0"/>
                <a:cs typeface="Arial" pitchFamily="34" charset="0"/>
              </a:rPr>
              <a:t>THE TASK</a:t>
            </a:r>
          </a:p>
          <a:p>
            <a:r>
              <a:rPr lang="en-US" sz="3200" dirty="0"/>
              <a:t>Students were posed the following problem:</a:t>
            </a:r>
          </a:p>
          <a:p>
            <a:endParaRPr lang="en-US" sz="3200" b="1" dirty="0" smtClean="0"/>
          </a:p>
          <a:p>
            <a:r>
              <a:rPr lang="en-US" sz="3200" b="1" dirty="0" smtClean="0"/>
              <a:t>There </a:t>
            </a:r>
            <a:r>
              <a:rPr lang="en-US" sz="3200" b="1" dirty="0"/>
              <a:t>is a tomato plant and stalk of corn growing in the garden, each of unknown height. The height of the stalk of corn is 5 times the height of the tomato plant.</a:t>
            </a:r>
          </a:p>
          <a:p>
            <a:pPr marL="457200" indent="-457200">
              <a:buAutoNum type="alphaLcPeriod"/>
            </a:pPr>
            <a:r>
              <a:rPr lang="en-US" sz="3200" b="1" dirty="0"/>
              <a:t>Draw a picture of this situation and describe what your picture represents.</a:t>
            </a:r>
          </a:p>
          <a:p>
            <a:pPr marL="457200" indent="-457200">
              <a:buAutoNum type="alphaLcPeriod"/>
            </a:pPr>
            <a:r>
              <a:rPr lang="en-US" sz="3200" b="1" dirty="0"/>
              <a:t>Write an equation for this situation that relates the two heights. Explain what your equation means in terms of your picture.</a:t>
            </a:r>
          </a:p>
          <a:p>
            <a:endParaRPr lang="en-US" sz="3200" dirty="0" smtClean="0"/>
          </a:p>
          <a:p>
            <a:r>
              <a:rPr lang="en-US" sz="3200" dirty="0" smtClean="0"/>
              <a:t>After students </a:t>
            </a:r>
            <a:r>
              <a:rPr lang="en-US" sz="3200" dirty="0"/>
              <a:t>wrote equations, they were given a </a:t>
            </a:r>
            <a:r>
              <a:rPr lang="en-US" sz="3200" dirty="0" smtClean="0"/>
              <a:t>numerical </a:t>
            </a:r>
            <a:r>
              <a:rPr lang="en-US" sz="3200" dirty="0"/>
              <a:t>example (the stalk of corn’s height is 150 cm) and asked to find the height of the tomato plant and use the example to check their equations. </a:t>
            </a:r>
          </a:p>
          <a:p>
            <a:pPr algn="ctr"/>
            <a:endParaRPr lang="en-US" sz="6000" b="1" dirty="0">
              <a:solidFill>
                <a:srgbClr val="000000"/>
              </a:solidFill>
              <a:latin typeface="Arial" pitchFamily="34" charset="0"/>
              <a:cs typeface="Arial" pitchFamily="34" charset="0"/>
            </a:endParaRPr>
          </a:p>
          <a:p>
            <a:pPr algn="ctr"/>
            <a:r>
              <a:rPr lang="en-US" sz="6000" b="1" dirty="0" smtClean="0">
                <a:solidFill>
                  <a:srgbClr val="000000"/>
                </a:solidFill>
                <a:latin typeface="Arial" pitchFamily="34" charset="0"/>
                <a:cs typeface="Arial" pitchFamily="34" charset="0"/>
              </a:rPr>
              <a:t>ANDREA</a:t>
            </a:r>
            <a:endParaRPr lang="en-US" sz="4000" b="1" dirty="0">
              <a:solidFill>
                <a:srgbClr val="000000"/>
              </a:solidFill>
              <a:latin typeface="Arial" pitchFamily="34" charset="0"/>
              <a:cs typeface="Arial" pitchFamily="34" charset="0"/>
            </a:endParaRPr>
          </a:p>
          <a:p>
            <a:endParaRPr lang="en-US" sz="3200" dirty="0" smtClean="0">
              <a:solidFill>
                <a:srgbClr val="000000"/>
              </a:solidFill>
              <a:cs typeface="Arial" pitchFamily="34" charset="0"/>
            </a:endParaRPr>
          </a:p>
          <a:p>
            <a:r>
              <a:rPr lang="en-US" sz="3200" dirty="0" smtClean="0">
                <a:solidFill>
                  <a:srgbClr val="000000"/>
                </a:solidFill>
                <a:cs typeface="Arial" pitchFamily="34" charset="0"/>
              </a:rPr>
              <a:t>Andrea was an MC2 student in a regular math class. She tended to rely on equations and computation in her reasoning, drawing only when prompted. We saw two different ways she worked with this task: </a:t>
            </a:r>
            <a:endParaRPr lang="en-US" sz="3200" dirty="0" smtClean="0">
              <a:solidFill>
                <a:srgbClr val="000000"/>
              </a:solidFill>
              <a:cs typeface="Arial" pitchFamily="34" charset="0"/>
            </a:endParaRPr>
          </a:p>
        </p:txBody>
      </p:sp>
      <p:sp>
        <p:nvSpPr>
          <p:cNvPr id="20" name="Subtitle 2"/>
          <p:cNvSpPr txBox="1">
            <a:spLocks/>
          </p:cNvSpPr>
          <p:nvPr/>
        </p:nvSpPr>
        <p:spPr>
          <a:xfrm>
            <a:off x="29207902" y="4356694"/>
            <a:ext cx="14683298" cy="28561706"/>
          </a:xfrm>
          <a:prstGeom prst="rect">
            <a:avLst/>
          </a:prstGeom>
        </p:spPr>
        <p:txBody>
          <a:bodyPr vert="horz" lIns="438912" tIns="219456" rIns="438912" bIns="219456" rtlCol="0">
            <a:normAutofit/>
          </a:bodyPr>
          <a:lstStyle>
            <a:lvl1pPr marL="0" indent="0" algn="ctr" defTabSz="2194560" rtl="0" eaLnBrk="1" latinLnBrk="0" hangingPunct="1">
              <a:spcBef>
                <a:spcPct val="20000"/>
              </a:spcBef>
              <a:buFont typeface="Arial"/>
              <a:buNone/>
              <a:defRPr sz="15400" kern="1200">
                <a:solidFill>
                  <a:schemeClr val="tx1">
                    <a:tint val="75000"/>
                  </a:schemeClr>
                </a:solidFill>
                <a:latin typeface="+mn-lt"/>
                <a:ea typeface="+mn-ea"/>
                <a:cs typeface="+mn-cs"/>
              </a:defRPr>
            </a:lvl1pPr>
            <a:lvl2pPr marL="2194560" indent="0" algn="ctr" defTabSz="2194560" rtl="0" eaLnBrk="1" latinLnBrk="0" hangingPunct="1">
              <a:spcBef>
                <a:spcPct val="20000"/>
              </a:spcBef>
              <a:buFont typeface="Arial"/>
              <a:buNone/>
              <a:defRPr sz="13400" kern="1200">
                <a:solidFill>
                  <a:schemeClr val="tx1">
                    <a:tint val="75000"/>
                  </a:schemeClr>
                </a:solidFill>
                <a:latin typeface="+mn-lt"/>
                <a:ea typeface="+mn-ea"/>
                <a:cs typeface="+mn-cs"/>
              </a:defRPr>
            </a:lvl2pPr>
            <a:lvl3pPr marL="4389120" indent="0" algn="ctr" defTabSz="2194560" rtl="0" eaLnBrk="1" latinLnBrk="0" hangingPunct="1">
              <a:spcBef>
                <a:spcPct val="20000"/>
              </a:spcBef>
              <a:buFont typeface="Arial"/>
              <a:buNone/>
              <a:defRPr sz="11500" kern="1200">
                <a:solidFill>
                  <a:schemeClr val="tx1">
                    <a:tint val="75000"/>
                  </a:schemeClr>
                </a:solidFill>
                <a:latin typeface="+mn-lt"/>
                <a:ea typeface="+mn-ea"/>
                <a:cs typeface="+mn-cs"/>
              </a:defRPr>
            </a:lvl3pPr>
            <a:lvl4pPr marL="6583680" indent="0" algn="ctr" defTabSz="2194560" rtl="0" eaLnBrk="1" latinLnBrk="0" hangingPunct="1">
              <a:spcBef>
                <a:spcPct val="20000"/>
              </a:spcBef>
              <a:buFont typeface="Arial"/>
              <a:buNone/>
              <a:defRPr sz="9600" kern="1200">
                <a:solidFill>
                  <a:schemeClr val="tx1">
                    <a:tint val="75000"/>
                  </a:schemeClr>
                </a:solidFill>
                <a:latin typeface="+mn-lt"/>
                <a:ea typeface="+mn-ea"/>
                <a:cs typeface="+mn-cs"/>
              </a:defRPr>
            </a:lvl4pPr>
            <a:lvl5pPr marL="8778240" indent="0" algn="ctr" defTabSz="2194560" rtl="0" eaLnBrk="1" latinLnBrk="0" hangingPunct="1">
              <a:spcBef>
                <a:spcPct val="20000"/>
              </a:spcBef>
              <a:buFont typeface="Arial"/>
              <a:buNone/>
              <a:defRPr sz="9600" kern="1200">
                <a:solidFill>
                  <a:schemeClr val="tx1">
                    <a:tint val="75000"/>
                  </a:schemeClr>
                </a:solidFill>
                <a:latin typeface="+mn-lt"/>
                <a:ea typeface="+mn-ea"/>
                <a:cs typeface="+mn-cs"/>
              </a:defRPr>
            </a:lvl5pPr>
            <a:lvl6pPr marL="10972800" indent="0" algn="ctr" defTabSz="2194560" rtl="0" eaLnBrk="1" latinLnBrk="0" hangingPunct="1">
              <a:spcBef>
                <a:spcPct val="20000"/>
              </a:spcBef>
              <a:buFont typeface="Arial"/>
              <a:buNone/>
              <a:defRPr sz="9600" kern="1200">
                <a:solidFill>
                  <a:schemeClr val="tx1">
                    <a:tint val="75000"/>
                  </a:schemeClr>
                </a:solidFill>
                <a:latin typeface="+mn-lt"/>
                <a:ea typeface="+mn-ea"/>
                <a:cs typeface="+mn-cs"/>
              </a:defRPr>
            </a:lvl6pPr>
            <a:lvl7pPr marL="13167360" indent="0" algn="ctr" defTabSz="2194560" rtl="0" eaLnBrk="1" latinLnBrk="0" hangingPunct="1">
              <a:spcBef>
                <a:spcPct val="20000"/>
              </a:spcBef>
              <a:buFont typeface="Arial"/>
              <a:buNone/>
              <a:defRPr sz="9600" kern="1200">
                <a:solidFill>
                  <a:schemeClr val="tx1">
                    <a:tint val="75000"/>
                  </a:schemeClr>
                </a:solidFill>
                <a:latin typeface="+mn-lt"/>
                <a:ea typeface="+mn-ea"/>
                <a:cs typeface="+mn-cs"/>
              </a:defRPr>
            </a:lvl7pPr>
            <a:lvl8pPr marL="15361920" indent="0" algn="ctr" defTabSz="2194560" rtl="0" eaLnBrk="1" latinLnBrk="0" hangingPunct="1">
              <a:spcBef>
                <a:spcPct val="20000"/>
              </a:spcBef>
              <a:buFont typeface="Arial"/>
              <a:buNone/>
              <a:defRPr sz="9600" kern="1200">
                <a:solidFill>
                  <a:schemeClr val="tx1">
                    <a:tint val="75000"/>
                  </a:schemeClr>
                </a:solidFill>
                <a:latin typeface="+mn-lt"/>
                <a:ea typeface="+mn-ea"/>
                <a:cs typeface="+mn-cs"/>
              </a:defRPr>
            </a:lvl8pPr>
            <a:lvl9pPr marL="17556480" indent="0" algn="ctr" defTabSz="2194560" rtl="0" eaLnBrk="1" latinLnBrk="0" hangingPunct="1">
              <a:spcBef>
                <a:spcPct val="20000"/>
              </a:spcBef>
              <a:buFont typeface="Arial"/>
              <a:buNone/>
              <a:defRPr sz="9600" kern="1200">
                <a:solidFill>
                  <a:schemeClr val="tx1">
                    <a:tint val="75000"/>
                  </a:schemeClr>
                </a:solidFill>
                <a:latin typeface="+mn-lt"/>
                <a:ea typeface="+mn-ea"/>
                <a:cs typeface="+mn-cs"/>
              </a:defRPr>
            </a:lvl9pPr>
          </a:lstStyle>
          <a:p>
            <a:r>
              <a:rPr lang="en-US" sz="4000" dirty="0" smtClean="0">
                <a:solidFill>
                  <a:srgbClr val="000000"/>
                </a:solidFill>
                <a:latin typeface="Arial"/>
                <a:cs typeface="Arial"/>
              </a:rPr>
              <a:t>.</a:t>
            </a:r>
          </a:p>
        </p:txBody>
      </p:sp>
      <p:sp>
        <p:nvSpPr>
          <p:cNvPr id="15" name="Title 1"/>
          <p:cNvSpPr txBox="1">
            <a:spLocks/>
          </p:cNvSpPr>
          <p:nvPr/>
        </p:nvSpPr>
        <p:spPr>
          <a:xfrm>
            <a:off x="14835698" y="4378795"/>
            <a:ext cx="14389317" cy="130300"/>
          </a:xfrm>
          <a:prstGeom prst="rect">
            <a:avLst/>
          </a:prstGeom>
        </p:spPr>
        <p:txBody>
          <a:bodyPr vert="horz" lIns="438912" tIns="219456" rIns="438912" bIns="219456" rtlCol="0" anchor="t">
            <a:noAutofit/>
          </a:bodyPr>
          <a:lstStyle>
            <a:lvl1pPr algn="ctr" defTabSz="2194560" rtl="0" eaLnBrk="1" latinLnBrk="0" hangingPunct="1">
              <a:spcBef>
                <a:spcPct val="0"/>
              </a:spcBef>
              <a:buNone/>
              <a:defRPr sz="21100" kern="1200">
                <a:solidFill>
                  <a:schemeClr val="tx1"/>
                </a:solidFill>
                <a:latin typeface="+mj-lt"/>
                <a:ea typeface="+mj-ea"/>
                <a:cs typeface="+mj-cs"/>
              </a:defRPr>
            </a:lvl1pPr>
          </a:lstStyle>
          <a:p>
            <a:r>
              <a:rPr lang="en-US" sz="6000" smtClean="0">
                <a:latin typeface="Arial" pitchFamily="34" charset="0"/>
                <a:cs typeface="Arial" pitchFamily="34" charset="0"/>
              </a:rPr>
              <a:t/>
            </a:r>
            <a:br>
              <a:rPr lang="en-US" sz="6000" smtClean="0">
                <a:latin typeface="Arial" pitchFamily="34" charset="0"/>
                <a:cs typeface="Arial" pitchFamily="34" charset="0"/>
              </a:rPr>
            </a:br>
            <a:endParaRPr lang="en-US" sz="6000" b="1" dirty="0">
              <a:solidFill>
                <a:schemeClr val="accent2"/>
              </a:solidFill>
              <a:latin typeface="Arial"/>
              <a:cs typeface="Arial"/>
            </a:endParaRPr>
          </a:p>
        </p:txBody>
      </p:sp>
      <p:sp>
        <p:nvSpPr>
          <p:cNvPr id="18" name="TextBox 17"/>
          <p:cNvSpPr txBox="1"/>
          <p:nvPr/>
        </p:nvSpPr>
        <p:spPr>
          <a:xfrm>
            <a:off x="29501883" y="4668946"/>
            <a:ext cx="13446455" cy="2985433"/>
          </a:xfrm>
          <a:prstGeom prst="rect">
            <a:avLst/>
          </a:prstGeom>
          <a:noFill/>
        </p:spPr>
        <p:txBody>
          <a:bodyPr wrap="square" rtlCol="0">
            <a:spAutoFit/>
          </a:bodyPr>
          <a:lstStyle/>
          <a:p>
            <a:pPr algn="ctr"/>
            <a:r>
              <a:rPr lang="en-US" sz="6000" b="1" dirty="0" smtClean="0">
                <a:solidFill>
                  <a:srgbClr val="000000"/>
                </a:solidFill>
                <a:latin typeface="Arial" pitchFamily="34" charset="0"/>
                <a:cs typeface="Arial" pitchFamily="34" charset="0"/>
              </a:rPr>
              <a:t>TIM</a:t>
            </a:r>
          </a:p>
          <a:p>
            <a:endParaRPr lang="en-US" sz="3200" dirty="0" smtClean="0">
              <a:solidFill>
                <a:srgbClr val="000000"/>
              </a:solidFill>
              <a:cs typeface="Arial" pitchFamily="34" charset="0"/>
            </a:endParaRPr>
          </a:p>
          <a:p>
            <a:r>
              <a:rPr lang="en-US" sz="3200" dirty="0" smtClean="0">
                <a:solidFill>
                  <a:srgbClr val="000000"/>
                </a:solidFill>
                <a:cs typeface="Arial" pitchFamily="34" charset="0"/>
              </a:rPr>
              <a:t>Tim was an MC2 student in a regular math class. He tended to prefer drawings (especially on computer) and verbal explanations to computation and equations.</a:t>
            </a:r>
            <a:endParaRPr lang="en-US" sz="3200" dirty="0">
              <a:solidFill>
                <a:srgbClr val="000000"/>
              </a:solidFill>
              <a:cs typeface="Arial" pitchFamily="34" charset="0"/>
            </a:endParaRPr>
          </a:p>
        </p:txBody>
      </p:sp>
      <p:pic>
        <p:nvPicPr>
          <p:cNvPr id="21" name="Picture 20" descr="JB_MC2_5x7_know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32845" y="25686142"/>
            <a:ext cx="481642" cy="4807970"/>
          </a:xfrm>
          <a:prstGeom prst="rect">
            <a:avLst/>
          </a:prstGeom>
        </p:spPr>
      </p:pic>
      <p:pic>
        <p:nvPicPr>
          <p:cNvPr id="26" name="Picture 25" descr="131008_Plants_AC_UnbrokenHts.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02526" y="15848037"/>
            <a:ext cx="2242223" cy="3975612"/>
          </a:xfrm>
          <a:prstGeom prst="rect">
            <a:avLst/>
          </a:prstGeom>
        </p:spPr>
      </p:pic>
      <p:pic>
        <p:nvPicPr>
          <p:cNvPr id="27" name="Picture 26" descr="131008_Plants_AC_?eqn.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1749" y="20975921"/>
            <a:ext cx="2413000" cy="762000"/>
          </a:xfrm>
          <a:prstGeom prst="rect">
            <a:avLst/>
          </a:prstGeom>
        </p:spPr>
      </p:pic>
      <p:pic>
        <p:nvPicPr>
          <p:cNvPr id="28" name="Picture 27" descr="131008_Plants_AC_NumericEqn.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50726" y="15861066"/>
            <a:ext cx="6177467" cy="1257004"/>
          </a:xfrm>
          <a:prstGeom prst="rect">
            <a:avLst/>
          </a:prstGeom>
        </p:spPr>
      </p:pic>
      <p:pic>
        <p:nvPicPr>
          <p:cNvPr id="11" name="Picture 10" descr="PME15_AndreaFull.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157367" y="18315906"/>
            <a:ext cx="3924300" cy="4368800"/>
          </a:xfrm>
          <a:prstGeom prst="rect">
            <a:avLst/>
          </a:prstGeom>
        </p:spPr>
      </p:pic>
      <p:sp>
        <p:nvSpPr>
          <p:cNvPr id="33" name="Left Brace 32"/>
          <p:cNvSpPr/>
          <p:nvPr/>
        </p:nvSpPr>
        <p:spPr>
          <a:xfrm>
            <a:off x="25531114" y="25686142"/>
            <a:ext cx="420481" cy="4807970"/>
          </a:xfrm>
          <a:prstGeom prst="leftBrace">
            <a:avLst>
              <a:gd name="adj1" fmla="val 24926"/>
              <a:gd name="adj2" fmla="val 71036"/>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flipH="1">
            <a:off x="14683298" y="19823649"/>
            <a:ext cx="6464300" cy="1077218"/>
          </a:xfrm>
          <a:prstGeom prst="rect">
            <a:avLst/>
          </a:prstGeom>
          <a:noFill/>
        </p:spPr>
        <p:txBody>
          <a:bodyPr wrap="square" rtlCol="0">
            <a:spAutoFit/>
          </a:bodyPr>
          <a:lstStyle/>
          <a:p>
            <a:pPr algn="ctr"/>
            <a:r>
              <a:rPr lang="en-US" sz="3200" dirty="0" smtClean="0"/>
              <a:t>Initial drawing: maintains “</a:t>
            </a:r>
            <a:r>
              <a:rPr lang="en-US" sz="3200" dirty="0" err="1" smtClean="0"/>
              <a:t>unknownness</a:t>
            </a:r>
            <a:r>
              <a:rPr lang="en-US" sz="3200" dirty="0" smtClean="0"/>
              <a:t>”, loses 5x relationship. </a:t>
            </a:r>
            <a:endParaRPr lang="en-US" sz="2000" dirty="0"/>
          </a:p>
        </p:txBody>
      </p:sp>
      <p:sp>
        <p:nvSpPr>
          <p:cNvPr id="36" name="TextBox 35"/>
          <p:cNvSpPr txBox="1"/>
          <p:nvPr/>
        </p:nvSpPr>
        <p:spPr>
          <a:xfrm>
            <a:off x="21073620" y="17182657"/>
            <a:ext cx="7701431" cy="1077218"/>
          </a:xfrm>
          <a:prstGeom prst="rect">
            <a:avLst/>
          </a:prstGeom>
          <a:noFill/>
        </p:spPr>
        <p:txBody>
          <a:bodyPr wrap="square" rtlCol="0">
            <a:spAutoFit/>
          </a:bodyPr>
          <a:lstStyle/>
          <a:p>
            <a:pPr algn="ctr"/>
            <a:r>
              <a:rPr lang="en-US" sz="3200" dirty="0" smtClean="0"/>
              <a:t>Once quantities are known, Andrea partitions cornstalk height to show 5x relationship.</a:t>
            </a:r>
            <a:endParaRPr lang="en-US" sz="3200" dirty="0"/>
          </a:p>
        </p:txBody>
      </p:sp>
      <p:sp>
        <p:nvSpPr>
          <p:cNvPr id="43" name="TextBox 42"/>
          <p:cNvSpPr txBox="1"/>
          <p:nvPr/>
        </p:nvSpPr>
        <p:spPr>
          <a:xfrm>
            <a:off x="22510842" y="28118064"/>
            <a:ext cx="3245684" cy="1569660"/>
          </a:xfrm>
          <a:prstGeom prst="rect">
            <a:avLst/>
          </a:prstGeom>
          <a:noFill/>
        </p:spPr>
        <p:txBody>
          <a:bodyPr wrap="square" rtlCol="0">
            <a:spAutoFit/>
          </a:bodyPr>
          <a:lstStyle/>
          <a:p>
            <a:r>
              <a:rPr lang="en-US" sz="3200" dirty="0" smtClean="0"/>
              <a:t>5x relationship maintained, </a:t>
            </a:r>
            <a:r>
              <a:rPr lang="en-US" sz="3200" dirty="0" err="1" smtClean="0"/>
              <a:t>unknownness</a:t>
            </a:r>
            <a:r>
              <a:rPr lang="en-US" sz="3200" dirty="0" smtClean="0"/>
              <a:t> lost</a:t>
            </a:r>
            <a:endParaRPr lang="en-US" sz="3200" dirty="0"/>
          </a:p>
        </p:txBody>
      </p:sp>
      <p:pic>
        <p:nvPicPr>
          <p:cNvPr id="41" name="Picture 40" descr="JB_unknown5X.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23251" y="11899366"/>
            <a:ext cx="365173" cy="3771241"/>
          </a:xfrm>
          <a:prstGeom prst="rect">
            <a:avLst/>
          </a:prstGeom>
        </p:spPr>
      </p:pic>
      <p:pic>
        <p:nvPicPr>
          <p:cNvPr id="46" name="Picture 45" descr="JB_unknownX.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12845" y="14913703"/>
            <a:ext cx="365173" cy="756904"/>
          </a:xfrm>
          <a:prstGeom prst="rect">
            <a:avLst/>
          </a:prstGeom>
        </p:spPr>
      </p:pic>
      <p:sp>
        <p:nvSpPr>
          <p:cNvPr id="48" name="Left Bracket 47"/>
          <p:cNvSpPr/>
          <p:nvPr/>
        </p:nvSpPr>
        <p:spPr>
          <a:xfrm>
            <a:off x="5860807" y="11959656"/>
            <a:ext cx="403307" cy="3650661"/>
          </a:xfrm>
          <a:prstGeom prst="leftBracket">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Right Bracket 48"/>
          <p:cNvSpPr/>
          <p:nvPr/>
        </p:nvSpPr>
        <p:spPr>
          <a:xfrm>
            <a:off x="7768288" y="14937904"/>
            <a:ext cx="251383" cy="732703"/>
          </a:xfrm>
          <a:prstGeom prst="rightBracket">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flipH="1">
            <a:off x="5288039" y="13392668"/>
            <a:ext cx="705475" cy="553998"/>
          </a:xfrm>
          <a:prstGeom prst="rect">
            <a:avLst/>
          </a:prstGeom>
          <a:noFill/>
        </p:spPr>
        <p:txBody>
          <a:bodyPr wrap="square" rtlCol="0">
            <a:spAutoFit/>
          </a:bodyPr>
          <a:lstStyle/>
          <a:p>
            <a:r>
              <a:rPr lang="en-US" sz="3000" dirty="0" smtClean="0"/>
              <a:t>5x</a:t>
            </a:r>
            <a:endParaRPr lang="en-US" sz="3000" dirty="0"/>
          </a:p>
        </p:txBody>
      </p:sp>
      <p:sp>
        <p:nvSpPr>
          <p:cNvPr id="51" name="TextBox 50"/>
          <p:cNvSpPr txBox="1"/>
          <p:nvPr/>
        </p:nvSpPr>
        <p:spPr>
          <a:xfrm flipH="1">
            <a:off x="8019671" y="14996611"/>
            <a:ext cx="566374" cy="553998"/>
          </a:xfrm>
          <a:prstGeom prst="rect">
            <a:avLst/>
          </a:prstGeom>
          <a:noFill/>
        </p:spPr>
        <p:txBody>
          <a:bodyPr wrap="square" rtlCol="0">
            <a:spAutoFit/>
          </a:bodyPr>
          <a:lstStyle/>
          <a:p>
            <a:r>
              <a:rPr lang="en-US" sz="3000" dirty="0" smtClean="0"/>
              <a:t>x</a:t>
            </a:r>
            <a:endParaRPr lang="en-US" sz="3000" dirty="0"/>
          </a:p>
        </p:txBody>
      </p:sp>
      <p:sp>
        <p:nvSpPr>
          <p:cNvPr id="52" name="Subtitle 2"/>
          <p:cNvSpPr txBox="1">
            <a:spLocks/>
          </p:cNvSpPr>
          <p:nvPr/>
        </p:nvSpPr>
        <p:spPr>
          <a:xfrm>
            <a:off x="1000588" y="16897790"/>
            <a:ext cx="13682709" cy="16020610"/>
          </a:xfrm>
          <a:prstGeom prst="rect">
            <a:avLst/>
          </a:prstGeom>
          <a:noFill/>
          <a:ln>
            <a:noFill/>
          </a:ln>
        </p:spPr>
        <p:txBody>
          <a:bodyPr vert="horz" lIns="438912" tIns="219456" rIns="438912" bIns="219456" rtlCol="0">
            <a:normAutofit fontScale="92500" lnSpcReduction="10000"/>
          </a:bodyPr>
          <a:lstStyle>
            <a:lvl1pPr marL="0" indent="0" algn="ctr" defTabSz="2194560" rtl="0" eaLnBrk="1" latinLnBrk="0" hangingPunct="1">
              <a:spcBef>
                <a:spcPct val="20000"/>
              </a:spcBef>
              <a:buFont typeface="Arial"/>
              <a:buNone/>
              <a:defRPr sz="15400" kern="1200">
                <a:solidFill>
                  <a:schemeClr val="tx1">
                    <a:tint val="75000"/>
                  </a:schemeClr>
                </a:solidFill>
                <a:latin typeface="+mn-lt"/>
                <a:ea typeface="+mn-ea"/>
                <a:cs typeface="+mn-cs"/>
              </a:defRPr>
            </a:lvl1pPr>
            <a:lvl2pPr marL="2194560" indent="0" algn="ctr" defTabSz="2194560" rtl="0" eaLnBrk="1" latinLnBrk="0" hangingPunct="1">
              <a:spcBef>
                <a:spcPct val="20000"/>
              </a:spcBef>
              <a:buFont typeface="Arial"/>
              <a:buNone/>
              <a:defRPr sz="13400" kern="1200">
                <a:solidFill>
                  <a:schemeClr val="tx1">
                    <a:tint val="75000"/>
                  </a:schemeClr>
                </a:solidFill>
                <a:latin typeface="+mn-lt"/>
                <a:ea typeface="+mn-ea"/>
                <a:cs typeface="+mn-cs"/>
              </a:defRPr>
            </a:lvl2pPr>
            <a:lvl3pPr marL="4389120" indent="0" algn="ctr" defTabSz="2194560" rtl="0" eaLnBrk="1" latinLnBrk="0" hangingPunct="1">
              <a:spcBef>
                <a:spcPct val="20000"/>
              </a:spcBef>
              <a:buFont typeface="Arial"/>
              <a:buNone/>
              <a:defRPr sz="11500" kern="1200">
                <a:solidFill>
                  <a:schemeClr val="tx1">
                    <a:tint val="75000"/>
                  </a:schemeClr>
                </a:solidFill>
                <a:latin typeface="+mn-lt"/>
                <a:ea typeface="+mn-ea"/>
                <a:cs typeface="+mn-cs"/>
              </a:defRPr>
            </a:lvl3pPr>
            <a:lvl4pPr marL="6583680" indent="0" algn="ctr" defTabSz="2194560" rtl="0" eaLnBrk="1" latinLnBrk="0" hangingPunct="1">
              <a:spcBef>
                <a:spcPct val="20000"/>
              </a:spcBef>
              <a:buFont typeface="Arial"/>
              <a:buNone/>
              <a:defRPr sz="9600" kern="1200">
                <a:solidFill>
                  <a:schemeClr val="tx1">
                    <a:tint val="75000"/>
                  </a:schemeClr>
                </a:solidFill>
                <a:latin typeface="+mn-lt"/>
                <a:ea typeface="+mn-ea"/>
                <a:cs typeface="+mn-cs"/>
              </a:defRPr>
            </a:lvl4pPr>
            <a:lvl5pPr marL="8778240" indent="0" algn="ctr" defTabSz="2194560" rtl="0" eaLnBrk="1" latinLnBrk="0" hangingPunct="1">
              <a:spcBef>
                <a:spcPct val="20000"/>
              </a:spcBef>
              <a:buFont typeface="Arial"/>
              <a:buNone/>
              <a:defRPr sz="9600" kern="1200">
                <a:solidFill>
                  <a:schemeClr val="tx1">
                    <a:tint val="75000"/>
                  </a:schemeClr>
                </a:solidFill>
                <a:latin typeface="+mn-lt"/>
                <a:ea typeface="+mn-ea"/>
                <a:cs typeface="+mn-cs"/>
              </a:defRPr>
            </a:lvl5pPr>
            <a:lvl6pPr marL="10972800" indent="0" algn="ctr" defTabSz="2194560" rtl="0" eaLnBrk="1" latinLnBrk="0" hangingPunct="1">
              <a:spcBef>
                <a:spcPct val="20000"/>
              </a:spcBef>
              <a:buFont typeface="Arial"/>
              <a:buNone/>
              <a:defRPr sz="9600" kern="1200">
                <a:solidFill>
                  <a:schemeClr val="tx1">
                    <a:tint val="75000"/>
                  </a:schemeClr>
                </a:solidFill>
                <a:latin typeface="+mn-lt"/>
                <a:ea typeface="+mn-ea"/>
                <a:cs typeface="+mn-cs"/>
              </a:defRPr>
            </a:lvl6pPr>
            <a:lvl7pPr marL="13167360" indent="0" algn="ctr" defTabSz="2194560" rtl="0" eaLnBrk="1" latinLnBrk="0" hangingPunct="1">
              <a:spcBef>
                <a:spcPct val="20000"/>
              </a:spcBef>
              <a:buFont typeface="Arial"/>
              <a:buNone/>
              <a:defRPr sz="9600" kern="1200">
                <a:solidFill>
                  <a:schemeClr val="tx1">
                    <a:tint val="75000"/>
                  </a:schemeClr>
                </a:solidFill>
                <a:latin typeface="+mn-lt"/>
                <a:ea typeface="+mn-ea"/>
                <a:cs typeface="+mn-cs"/>
              </a:defRPr>
            </a:lvl7pPr>
            <a:lvl8pPr marL="15361920" indent="0" algn="ctr" defTabSz="2194560" rtl="0" eaLnBrk="1" latinLnBrk="0" hangingPunct="1">
              <a:spcBef>
                <a:spcPct val="20000"/>
              </a:spcBef>
              <a:buFont typeface="Arial"/>
              <a:buNone/>
              <a:defRPr sz="9600" kern="1200">
                <a:solidFill>
                  <a:schemeClr val="tx1">
                    <a:tint val="75000"/>
                  </a:schemeClr>
                </a:solidFill>
                <a:latin typeface="+mn-lt"/>
                <a:ea typeface="+mn-ea"/>
                <a:cs typeface="+mn-cs"/>
              </a:defRPr>
            </a:lvl8pPr>
            <a:lvl9pPr marL="17556480" indent="0" algn="ctr" defTabSz="2194560" rtl="0" eaLnBrk="1" latinLnBrk="0" hangingPunct="1">
              <a:spcBef>
                <a:spcPct val="20000"/>
              </a:spcBef>
              <a:buFont typeface="Arial"/>
              <a:buNone/>
              <a:defRPr sz="9600" kern="1200">
                <a:solidFill>
                  <a:schemeClr val="tx1">
                    <a:tint val="75000"/>
                  </a:schemeClr>
                </a:solidFill>
                <a:latin typeface="+mn-lt"/>
                <a:ea typeface="+mn-ea"/>
                <a:cs typeface="+mn-cs"/>
              </a:defRPr>
            </a:lvl9pPr>
          </a:lstStyle>
          <a:p>
            <a:r>
              <a:rPr lang="en-US" sz="5400" b="1" dirty="0">
                <a:solidFill>
                  <a:schemeClr val="tx1"/>
                </a:solidFill>
                <a:latin typeface="Arial"/>
                <a:cs typeface="Arial"/>
              </a:rPr>
              <a:t>CONTEXT</a:t>
            </a:r>
          </a:p>
          <a:p>
            <a:pPr marL="571500" indent="-571500" algn="l">
              <a:buFont typeface="Arial"/>
              <a:buChar char="•"/>
            </a:pPr>
            <a:r>
              <a:rPr lang="en-US" sz="3600" dirty="0">
                <a:solidFill>
                  <a:schemeClr val="tx1"/>
                </a:solidFill>
                <a:cs typeface="Arial"/>
              </a:rPr>
              <a:t>Our analysis is part of a larger 5-year project studying differentiated instruction in middle school</a:t>
            </a:r>
          </a:p>
          <a:p>
            <a:pPr marL="571500" indent="-571500" algn="l">
              <a:buFont typeface="Arial"/>
              <a:buChar char="•"/>
            </a:pPr>
            <a:r>
              <a:rPr lang="en-US" sz="3600" dirty="0">
                <a:solidFill>
                  <a:schemeClr val="tx1"/>
                </a:solidFill>
                <a:cs typeface="Arial"/>
              </a:rPr>
              <a:t>The first two years of the project (2013 – 2015) included three 18-session, 9-week design experiments, each with 6-9 students, focusing on rational number knowledge and algebraic reasoning.</a:t>
            </a:r>
          </a:p>
          <a:p>
            <a:pPr marL="571500" indent="-571500" algn="l">
              <a:buFont typeface="Arial"/>
              <a:buChar char="•"/>
            </a:pPr>
            <a:r>
              <a:rPr lang="en-US" sz="3600" dirty="0">
                <a:solidFill>
                  <a:schemeClr val="tx1"/>
                </a:solidFill>
                <a:cs typeface="Arial"/>
              </a:rPr>
              <a:t>Design experiments included students at different levels of multiplicative reasoning</a:t>
            </a:r>
            <a:r>
              <a:rPr lang="en-US" sz="3600" dirty="0" smtClean="0">
                <a:solidFill>
                  <a:schemeClr val="tx1"/>
                </a:solidFill>
                <a:cs typeface="Arial"/>
              </a:rPr>
              <a:t>.</a:t>
            </a:r>
          </a:p>
          <a:p>
            <a:endParaRPr lang="en-US" sz="5400" b="1" dirty="0" smtClean="0">
              <a:solidFill>
                <a:schemeClr val="tx1"/>
              </a:solidFill>
              <a:latin typeface="Arial"/>
              <a:cs typeface="Arial"/>
            </a:endParaRPr>
          </a:p>
          <a:p>
            <a:r>
              <a:rPr lang="en-US" sz="5400" b="1" dirty="0" smtClean="0">
                <a:solidFill>
                  <a:schemeClr val="tx1"/>
                </a:solidFill>
                <a:latin typeface="Arial"/>
                <a:cs typeface="Arial"/>
              </a:rPr>
              <a:t>OUR </a:t>
            </a:r>
            <a:r>
              <a:rPr lang="en-US" sz="5400" b="1" dirty="0">
                <a:solidFill>
                  <a:schemeClr val="tx1"/>
                </a:solidFill>
                <a:latin typeface="Arial"/>
                <a:cs typeface="Arial"/>
              </a:rPr>
              <a:t>FOCUS</a:t>
            </a:r>
          </a:p>
          <a:p>
            <a:pPr algn="l"/>
            <a:r>
              <a:rPr lang="en-US" sz="3600" b="1" dirty="0">
                <a:solidFill>
                  <a:schemeClr val="tx1"/>
                </a:solidFill>
                <a:cs typeface="Arial"/>
              </a:rPr>
              <a:t>Our question: for students at the same level of multiplicative reasoning, what can we learn about the different ways they reason about relationships between unknown quantities? What implications do these differences have for teaching Algebra?</a:t>
            </a:r>
          </a:p>
          <a:p>
            <a:pPr algn="l"/>
            <a:endParaRPr lang="en-US" sz="3600" dirty="0">
              <a:solidFill>
                <a:schemeClr val="tx1"/>
              </a:solidFill>
              <a:cs typeface="Arial"/>
            </a:endParaRPr>
          </a:p>
          <a:p>
            <a:pPr algn="l"/>
            <a:r>
              <a:rPr lang="en-US" sz="3600" dirty="0">
                <a:solidFill>
                  <a:schemeClr val="tx1"/>
                </a:solidFill>
                <a:cs typeface="Arial"/>
              </a:rPr>
              <a:t>Our students:</a:t>
            </a:r>
          </a:p>
          <a:p>
            <a:pPr marL="571500" indent="-571500" algn="l">
              <a:buFont typeface="Arial"/>
              <a:buChar char="•"/>
            </a:pPr>
            <a:r>
              <a:rPr lang="en-US" sz="3600" dirty="0">
                <a:solidFill>
                  <a:schemeClr val="tx1"/>
                </a:solidFill>
                <a:cs typeface="Arial"/>
              </a:rPr>
              <a:t>Our discussion highlights the work of 2 students from the fall, 2013 design experiment.</a:t>
            </a:r>
          </a:p>
          <a:p>
            <a:pPr marL="571500" indent="-571500" algn="l">
              <a:buFont typeface="Arial"/>
              <a:buChar char="•"/>
            </a:pPr>
            <a:r>
              <a:rPr lang="en-US" sz="3600" dirty="0">
                <a:solidFill>
                  <a:schemeClr val="tx1"/>
                </a:solidFill>
                <a:cs typeface="Arial"/>
              </a:rPr>
              <a:t>Both were 7</a:t>
            </a:r>
            <a:r>
              <a:rPr lang="en-US" sz="3600" baseline="30000" dirty="0">
                <a:solidFill>
                  <a:schemeClr val="tx1"/>
                </a:solidFill>
                <a:cs typeface="Arial"/>
              </a:rPr>
              <a:t>th</a:t>
            </a:r>
            <a:r>
              <a:rPr lang="en-US" sz="3600" dirty="0">
                <a:solidFill>
                  <a:schemeClr val="tx1"/>
                </a:solidFill>
                <a:cs typeface="Arial"/>
              </a:rPr>
              <a:t> graders in regular math classes.</a:t>
            </a:r>
          </a:p>
          <a:p>
            <a:pPr marL="571500" indent="-571500" algn="l">
              <a:buFont typeface="Arial"/>
              <a:buChar char="•"/>
            </a:pPr>
            <a:r>
              <a:rPr lang="en-US" sz="3600" dirty="0">
                <a:solidFill>
                  <a:schemeClr val="tx1"/>
                </a:solidFill>
                <a:cs typeface="Arial"/>
              </a:rPr>
              <a:t>Both were assessed in a selection interview as having interiorized two levels of units</a:t>
            </a:r>
          </a:p>
          <a:p>
            <a:pPr marL="571500" indent="-571500" algn="l">
              <a:buFont typeface="Arial"/>
              <a:buChar char="•"/>
            </a:pPr>
            <a:r>
              <a:rPr lang="en-US" sz="3600" dirty="0">
                <a:solidFill>
                  <a:schemeClr val="tx1"/>
                </a:solidFill>
                <a:cs typeface="Arial"/>
              </a:rPr>
              <a:t>Both were working in small homogenous groups during the sessions included in this analysis. </a:t>
            </a:r>
          </a:p>
          <a:p>
            <a:pPr marL="571500" indent="-571500" algn="l">
              <a:buFont typeface="Arial"/>
              <a:buChar char="•"/>
            </a:pPr>
            <a:endParaRPr lang="en-US" sz="3600" dirty="0">
              <a:solidFill>
                <a:schemeClr val="tx1"/>
              </a:solidFill>
              <a:cs typeface="Arial"/>
            </a:endParaRPr>
          </a:p>
          <a:p>
            <a:pPr algn="l"/>
            <a:r>
              <a:rPr lang="en-US" sz="3600" dirty="0">
                <a:solidFill>
                  <a:schemeClr val="tx1"/>
                </a:solidFill>
                <a:cs typeface="Arial"/>
              </a:rPr>
              <a:t>Our data:</a:t>
            </a:r>
          </a:p>
          <a:p>
            <a:pPr marL="571500" indent="-571500" algn="l">
              <a:buFont typeface="Arial"/>
              <a:buChar char="•"/>
            </a:pPr>
            <a:r>
              <a:rPr lang="en-US" sz="3600" dirty="0">
                <a:solidFill>
                  <a:schemeClr val="tx1"/>
                </a:solidFill>
                <a:cs typeface="Arial"/>
              </a:rPr>
              <a:t>Video recordings (handheld camera and </a:t>
            </a:r>
            <a:r>
              <a:rPr lang="en-US" sz="3600" dirty="0" err="1" smtClean="0">
                <a:solidFill>
                  <a:schemeClr val="tx1"/>
                </a:solidFill>
                <a:cs typeface="Arial"/>
              </a:rPr>
              <a:t>Screenflow</a:t>
            </a:r>
            <a:r>
              <a:rPr lang="en-US" sz="3600" dirty="0" smtClean="0">
                <a:solidFill>
                  <a:schemeClr val="tx1"/>
                </a:solidFill>
                <a:cs typeface="Arial"/>
              </a:rPr>
              <a:t> </a:t>
            </a:r>
            <a:r>
              <a:rPr lang="en-US" sz="3600" dirty="0">
                <a:solidFill>
                  <a:schemeClr val="tx1"/>
                </a:solidFill>
                <a:cs typeface="Arial"/>
              </a:rPr>
              <a:t>software) and written work from sessions where students worked </a:t>
            </a:r>
            <a:r>
              <a:rPr lang="en-US" sz="3600" dirty="0" smtClean="0">
                <a:solidFill>
                  <a:schemeClr val="tx1"/>
                </a:solidFill>
                <a:cs typeface="Arial"/>
              </a:rPr>
              <a:t>on representing </a:t>
            </a:r>
            <a:r>
              <a:rPr lang="en-US" sz="3600" dirty="0">
                <a:solidFill>
                  <a:schemeClr val="tx1"/>
                </a:solidFill>
                <a:cs typeface="Arial"/>
              </a:rPr>
              <a:t>multiplicative relationships of unknown quantities.</a:t>
            </a:r>
            <a:endParaRPr lang="en-US" sz="3600" dirty="0" smtClean="0">
              <a:solidFill>
                <a:schemeClr val="tx1"/>
              </a:solidFill>
              <a:cs typeface="Arial"/>
            </a:endParaRPr>
          </a:p>
          <a:p>
            <a:pPr algn="l"/>
            <a:endParaRPr lang="en-US" sz="5400" dirty="0">
              <a:solidFill>
                <a:schemeClr val="tx1"/>
              </a:solidFill>
              <a:cs typeface="Arial"/>
            </a:endParaRPr>
          </a:p>
        </p:txBody>
      </p:sp>
      <p:sp>
        <p:nvSpPr>
          <p:cNvPr id="59" name="Subtitle 2"/>
          <p:cNvSpPr txBox="1">
            <a:spLocks/>
          </p:cNvSpPr>
          <p:nvPr/>
        </p:nvSpPr>
        <p:spPr>
          <a:xfrm>
            <a:off x="29225015" y="23987972"/>
            <a:ext cx="13723324" cy="8930428"/>
          </a:xfrm>
          <a:prstGeom prst="rect">
            <a:avLst/>
          </a:prstGeom>
          <a:noFill/>
          <a:ln>
            <a:noFill/>
          </a:ln>
        </p:spPr>
        <p:txBody>
          <a:bodyPr vert="horz" lIns="438912" tIns="219456" rIns="438912" bIns="219456" rtlCol="0">
            <a:normAutofit fontScale="92500" lnSpcReduction="10000"/>
          </a:bodyPr>
          <a:lstStyle>
            <a:lvl1pPr marL="0" indent="0" algn="ctr" defTabSz="2194560" rtl="0" eaLnBrk="1" latinLnBrk="0" hangingPunct="1">
              <a:spcBef>
                <a:spcPct val="20000"/>
              </a:spcBef>
              <a:buFont typeface="Arial"/>
              <a:buNone/>
              <a:defRPr sz="15400" kern="1200">
                <a:solidFill>
                  <a:schemeClr val="tx1">
                    <a:tint val="75000"/>
                  </a:schemeClr>
                </a:solidFill>
                <a:latin typeface="+mn-lt"/>
                <a:ea typeface="+mn-ea"/>
                <a:cs typeface="+mn-cs"/>
              </a:defRPr>
            </a:lvl1pPr>
            <a:lvl2pPr marL="2194560" indent="0" algn="ctr" defTabSz="2194560" rtl="0" eaLnBrk="1" latinLnBrk="0" hangingPunct="1">
              <a:spcBef>
                <a:spcPct val="20000"/>
              </a:spcBef>
              <a:buFont typeface="Arial"/>
              <a:buNone/>
              <a:defRPr sz="13400" kern="1200">
                <a:solidFill>
                  <a:schemeClr val="tx1">
                    <a:tint val="75000"/>
                  </a:schemeClr>
                </a:solidFill>
                <a:latin typeface="+mn-lt"/>
                <a:ea typeface="+mn-ea"/>
                <a:cs typeface="+mn-cs"/>
              </a:defRPr>
            </a:lvl2pPr>
            <a:lvl3pPr marL="4389120" indent="0" algn="ctr" defTabSz="2194560" rtl="0" eaLnBrk="1" latinLnBrk="0" hangingPunct="1">
              <a:spcBef>
                <a:spcPct val="20000"/>
              </a:spcBef>
              <a:buFont typeface="Arial"/>
              <a:buNone/>
              <a:defRPr sz="11500" kern="1200">
                <a:solidFill>
                  <a:schemeClr val="tx1">
                    <a:tint val="75000"/>
                  </a:schemeClr>
                </a:solidFill>
                <a:latin typeface="+mn-lt"/>
                <a:ea typeface="+mn-ea"/>
                <a:cs typeface="+mn-cs"/>
              </a:defRPr>
            </a:lvl3pPr>
            <a:lvl4pPr marL="6583680" indent="0" algn="ctr" defTabSz="2194560" rtl="0" eaLnBrk="1" latinLnBrk="0" hangingPunct="1">
              <a:spcBef>
                <a:spcPct val="20000"/>
              </a:spcBef>
              <a:buFont typeface="Arial"/>
              <a:buNone/>
              <a:defRPr sz="9600" kern="1200">
                <a:solidFill>
                  <a:schemeClr val="tx1">
                    <a:tint val="75000"/>
                  </a:schemeClr>
                </a:solidFill>
                <a:latin typeface="+mn-lt"/>
                <a:ea typeface="+mn-ea"/>
                <a:cs typeface="+mn-cs"/>
              </a:defRPr>
            </a:lvl4pPr>
            <a:lvl5pPr marL="8778240" indent="0" algn="ctr" defTabSz="2194560" rtl="0" eaLnBrk="1" latinLnBrk="0" hangingPunct="1">
              <a:spcBef>
                <a:spcPct val="20000"/>
              </a:spcBef>
              <a:buFont typeface="Arial"/>
              <a:buNone/>
              <a:defRPr sz="9600" kern="1200">
                <a:solidFill>
                  <a:schemeClr val="tx1">
                    <a:tint val="75000"/>
                  </a:schemeClr>
                </a:solidFill>
                <a:latin typeface="+mn-lt"/>
                <a:ea typeface="+mn-ea"/>
                <a:cs typeface="+mn-cs"/>
              </a:defRPr>
            </a:lvl5pPr>
            <a:lvl6pPr marL="10972800" indent="0" algn="ctr" defTabSz="2194560" rtl="0" eaLnBrk="1" latinLnBrk="0" hangingPunct="1">
              <a:spcBef>
                <a:spcPct val="20000"/>
              </a:spcBef>
              <a:buFont typeface="Arial"/>
              <a:buNone/>
              <a:defRPr sz="9600" kern="1200">
                <a:solidFill>
                  <a:schemeClr val="tx1">
                    <a:tint val="75000"/>
                  </a:schemeClr>
                </a:solidFill>
                <a:latin typeface="+mn-lt"/>
                <a:ea typeface="+mn-ea"/>
                <a:cs typeface="+mn-cs"/>
              </a:defRPr>
            </a:lvl6pPr>
            <a:lvl7pPr marL="13167360" indent="0" algn="ctr" defTabSz="2194560" rtl="0" eaLnBrk="1" latinLnBrk="0" hangingPunct="1">
              <a:spcBef>
                <a:spcPct val="20000"/>
              </a:spcBef>
              <a:buFont typeface="Arial"/>
              <a:buNone/>
              <a:defRPr sz="9600" kern="1200">
                <a:solidFill>
                  <a:schemeClr val="tx1">
                    <a:tint val="75000"/>
                  </a:schemeClr>
                </a:solidFill>
                <a:latin typeface="+mn-lt"/>
                <a:ea typeface="+mn-ea"/>
                <a:cs typeface="+mn-cs"/>
              </a:defRPr>
            </a:lvl7pPr>
            <a:lvl8pPr marL="15361920" indent="0" algn="ctr" defTabSz="2194560" rtl="0" eaLnBrk="1" latinLnBrk="0" hangingPunct="1">
              <a:spcBef>
                <a:spcPct val="20000"/>
              </a:spcBef>
              <a:buFont typeface="Arial"/>
              <a:buNone/>
              <a:defRPr sz="9600" kern="1200">
                <a:solidFill>
                  <a:schemeClr val="tx1">
                    <a:tint val="75000"/>
                  </a:schemeClr>
                </a:solidFill>
                <a:latin typeface="+mn-lt"/>
                <a:ea typeface="+mn-ea"/>
                <a:cs typeface="+mn-cs"/>
              </a:defRPr>
            </a:lvl8pPr>
            <a:lvl9pPr marL="17556480" indent="0" algn="ctr" defTabSz="2194560" rtl="0" eaLnBrk="1" latinLnBrk="0" hangingPunct="1">
              <a:spcBef>
                <a:spcPct val="20000"/>
              </a:spcBef>
              <a:buFont typeface="Arial"/>
              <a:buNone/>
              <a:defRPr sz="9600" kern="1200">
                <a:solidFill>
                  <a:schemeClr val="tx1">
                    <a:tint val="75000"/>
                  </a:schemeClr>
                </a:solidFill>
                <a:latin typeface="+mn-lt"/>
                <a:ea typeface="+mn-ea"/>
                <a:cs typeface="+mn-cs"/>
              </a:defRPr>
            </a:lvl9pPr>
          </a:lstStyle>
          <a:p>
            <a:r>
              <a:rPr lang="en-US" sz="5000" b="1" dirty="0" smtClean="0">
                <a:solidFill>
                  <a:schemeClr val="tx1"/>
                </a:solidFill>
                <a:latin typeface="Arial"/>
                <a:cs typeface="Arial"/>
              </a:rPr>
              <a:t>IMPLICATIONS</a:t>
            </a:r>
            <a:r>
              <a:rPr lang="en-US" sz="4000" dirty="0" smtClean="0">
                <a:solidFill>
                  <a:schemeClr val="tx1"/>
                </a:solidFill>
                <a:latin typeface="Arial" pitchFamily="34" charset="0"/>
                <a:cs typeface="Arial" pitchFamily="34" charset="0"/>
              </a:rPr>
              <a:t/>
            </a:r>
            <a:br>
              <a:rPr lang="en-US" sz="4000" dirty="0" smtClean="0">
                <a:solidFill>
                  <a:schemeClr val="tx1"/>
                </a:solidFill>
                <a:latin typeface="Arial" pitchFamily="34" charset="0"/>
                <a:cs typeface="Arial" pitchFamily="34" charset="0"/>
              </a:rPr>
            </a:br>
            <a:endParaRPr lang="en-US" sz="4000" dirty="0" smtClean="0">
              <a:solidFill>
                <a:schemeClr val="tx1"/>
              </a:solidFill>
              <a:latin typeface="Arial" pitchFamily="34" charset="0"/>
              <a:cs typeface="Arial" pitchFamily="34" charset="0"/>
            </a:endParaRPr>
          </a:p>
          <a:p>
            <a:pPr marL="571500" indent="-571500" algn="l">
              <a:buFont typeface="Arial"/>
              <a:buChar char="•"/>
            </a:pPr>
            <a:r>
              <a:rPr lang="en-US" sz="3600" dirty="0" smtClean="0">
                <a:solidFill>
                  <a:schemeClr val="tx1"/>
                </a:solidFill>
              </a:rPr>
              <a:t>Students need to work explicitly with unknowns as potential measurement of quantity. </a:t>
            </a:r>
          </a:p>
          <a:p>
            <a:pPr marL="571500" indent="-571500" algn="l">
              <a:buFont typeface="Arial"/>
              <a:buChar char="•"/>
            </a:pPr>
            <a:r>
              <a:rPr lang="en-US" sz="3600" dirty="0" smtClean="0">
                <a:solidFill>
                  <a:schemeClr val="tx1"/>
                </a:solidFill>
              </a:rPr>
              <a:t>Students who struggle to structure relationships between unknowns still need to work with them. Asking them to work only with known quantities (e.g. always rely on numerical examples) may not offer enough challenge to help them create meaningful relationships between algebraic representations of quantities.</a:t>
            </a:r>
          </a:p>
          <a:p>
            <a:pPr algn="l"/>
            <a:endParaRPr lang="en-US" sz="3600" dirty="0">
              <a:solidFill>
                <a:schemeClr val="tx1"/>
              </a:solidFill>
            </a:endParaRPr>
          </a:p>
          <a:p>
            <a:pPr algn="l"/>
            <a:r>
              <a:rPr lang="en-US" sz="2400" dirty="0" smtClean="0">
                <a:solidFill>
                  <a:schemeClr val="tx1"/>
                </a:solidFill>
              </a:rPr>
              <a:t>References:</a:t>
            </a:r>
            <a:endParaRPr lang="en-US" sz="2400" dirty="0" smtClean="0"/>
          </a:p>
          <a:p>
            <a:pPr algn="l"/>
            <a:r>
              <a:rPr lang="en-US" sz="2400" dirty="0" smtClean="0">
                <a:solidFill>
                  <a:schemeClr val="bg1">
                    <a:lumMod val="50000"/>
                  </a:schemeClr>
                </a:solidFill>
              </a:rPr>
              <a:t>Hackenberg</a:t>
            </a:r>
            <a:r>
              <a:rPr lang="en-US" sz="2400" dirty="0">
                <a:solidFill>
                  <a:schemeClr val="bg1">
                    <a:lumMod val="50000"/>
                  </a:schemeClr>
                </a:solidFill>
              </a:rPr>
              <a:t>, A. J., Jones, R., </a:t>
            </a:r>
            <a:r>
              <a:rPr lang="en-US" sz="2400" dirty="0" err="1">
                <a:solidFill>
                  <a:schemeClr val="bg1">
                    <a:lumMod val="50000"/>
                  </a:schemeClr>
                </a:solidFill>
              </a:rPr>
              <a:t>Eker</a:t>
            </a:r>
            <a:r>
              <a:rPr lang="en-US" sz="2400" dirty="0">
                <a:solidFill>
                  <a:schemeClr val="bg1">
                    <a:lumMod val="50000"/>
                  </a:schemeClr>
                </a:solidFill>
              </a:rPr>
              <a:t>, A., </a:t>
            </a:r>
            <a:r>
              <a:rPr lang="en-US" sz="2400" dirty="0" err="1">
                <a:solidFill>
                  <a:schemeClr val="bg1">
                    <a:lumMod val="50000"/>
                  </a:schemeClr>
                </a:solidFill>
              </a:rPr>
              <a:t>Creager</a:t>
            </a:r>
            <a:r>
              <a:rPr lang="en-US" sz="2400" dirty="0">
                <a:solidFill>
                  <a:schemeClr val="bg1">
                    <a:lumMod val="50000"/>
                  </a:schemeClr>
                </a:solidFill>
              </a:rPr>
              <a:t>, M., &amp; Timmons, R. (2015, April). </a:t>
            </a:r>
            <a:r>
              <a:rPr lang="en-US" sz="2400" i="1" dirty="0">
                <a:solidFill>
                  <a:schemeClr val="bg1">
                    <a:lumMod val="50000"/>
                  </a:schemeClr>
                </a:solidFill>
              </a:rPr>
              <a:t>“Approximate” multiplicative relationships between quantitative unknowns</a:t>
            </a:r>
            <a:r>
              <a:rPr lang="en-US" sz="2400" dirty="0">
                <a:solidFill>
                  <a:schemeClr val="bg1">
                    <a:lumMod val="50000"/>
                  </a:schemeClr>
                </a:solidFill>
              </a:rPr>
              <a:t>. Paper presentation at AERA in Chicago, IL.</a:t>
            </a:r>
          </a:p>
          <a:p>
            <a:pPr algn="l"/>
            <a:endParaRPr lang="en-US" sz="2400" dirty="0" smtClean="0">
              <a:solidFill>
                <a:schemeClr val="bg1">
                  <a:lumMod val="50000"/>
                </a:schemeClr>
              </a:solidFill>
            </a:endParaRPr>
          </a:p>
          <a:p>
            <a:pPr algn="l"/>
            <a:r>
              <a:rPr lang="en-US" sz="2400" dirty="0" err="1" smtClean="0">
                <a:solidFill>
                  <a:schemeClr val="bg1">
                    <a:lumMod val="50000"/>
                  </a:schemeClr>
                </a:solidFill>
              </a:rPr>
              <a:t>Steffe</a:t>
            </a:r>
            <a:r>
              <a:rPr lang="en-US" sz="2400" dirty="0" smtClean="0">
                <a:solidFill>
                  <a:schemeClr val="bg1">
                    <a:lumMod val="50000"/>
                  </a:schemeClr>
                </a:solidFill>
              </a:rPr>
              <a:t>, L. P., &amp; Olive, J. (2010). </a:t>
            </a:r>
            <a:r>
              <a:rPr lang="en-US" sz="2400" i="1" dirty="0" smtClean="0">
                <a:solidFill>
                  <a:schemeClr val="bg1">
                    <a:lumMod val="50000"/>
                  </a:schemeClr>
                </a:solidFill>
              </a:rPr>
              <a:t>Children’s </a:t>
            </a:r>
            <a:r>
              <a:rPr lang="en-US" sz="2400" i="1" dirty="0">
                <a:solidFill>
                  <a:schemeClr val="bg1">
                    <a:lumMod val="50000"/>
                  </a:schemeClr>
                </a:solidFill>
              </a:rPr>
              <a:t>f</a:t>
            </a:r>
            <a:r>
              <a:rPr lang="en-US" sz="2400" i="1" dirty="0" smtClean="0">
                <a:solidFill>
                  <a:schemeClr val="bg1">
                    <a:lumMod val="50000"/>
                  </a:schemeClr>
                </a:solidFill>
              </a:rPr>
              <a:t>ractional knowledge. </a:t>
            </a:r>
            <a:r>
              <a:rPr lang="en-US" sz="2400" dirty="0" smtClean="0">
                <a:solidFill>
                  <a:schemeClr val="bg1">
                    <a:lumMod val="50000"/>
                  </a:schemeClr>
                </a:solidFill>
              </a:rPr>
              <a:t>New York: Springer. </a:t>
            </a:r>
          </a:p>
          <a:p>
            <a:pPr algn="l"/>
            <a:endParaRPr lang="en-US" sz="2400" dirty="0" smtClean="0"/>
          </a:p>
          <a:p>
            <a:pPr algn="l"/>
            <a:r>
              <a:rPr lang="en-US" sz="2400" dirty="0" smtClean="0">
                <a:solidFill>
                  <a:srgbClr val="000000"/>
                </a:solidFill>
              </a:rPr>
              <a:t>Acknowledgement: </a:t>
            </a:r>
            <a:r>
              <a:rPr lang="en-US" sz="2400" dirty="0">
                <a:solidFill>
                  <a:srgbClr val="000000"/>
                </a:solidFill>
              </a:rPr>
              <a:t> </a:t>
            </a:r>
            <a:r>
              <a:rPr lang="en-US" sz="2400" dirty="0" smtClean="0">
                <a:solidFill>
                  <a:srgbClr val="7F7F7F"/>
                </a:solidFill>
              </a:rPr>
              <a:t>This </a:t>
            </a:r>
            <a:r>
              <a:rPr lang="en-US" sz="2400" dirty="0">
                <a:solidFill>
                  <a:srgbClr val="7F7F7F"/>
                </a:solidFill>
              </a:rPr>
              <a:t>material is based on work supported by the </a:t>
            </a:r>
            <a:endParaRPr lang="en-US" sz="2400" dirty="0" smtClean="0">
              <a:solidFill>
                <a:srgbClr val="7F7F7F"/>
              </a:solidFill>
            </a:endParaRPr>
          </a:p>
          <a:p>
            <a:pPr algn="l"/>
            <a:r>
              <a:rPr lang="en-US" sz="2400" dirty="0" smtClean="0">
                <a:solidFill>
                  <a:srgbClr val="7F7F7F"/>
                </a:solidFill>
              </a:rPr>
              <a:t>National </a:t>
            </a:r>
            <a:r>
              <a:rPr lang="en-US" sz="2400" dirty="0">
                <a:solidFill>
                  <a:srgbClr val="7F7F7F"/>
                </a:solidFill>
              </a:rPr>
              <a:t>Science </a:t>
            </a:r>
            <a:r>
              <a:rPr lang="en-US" sz="2400" dirty="0" smtClean="0">
                <a:solidFill>
                  <a:srgbClr val="7F7F7F"/>
                </a:solidFill>
              </a:rPr>
              <a:t>Foundation </a:t>
            </a:r>
            <a:r>
              <a:rPr lang="en-US" sz="2400" dirty="0">
                <a:solidFill>
                  <a:srgbClr val="7F7F7F"/>
                </a:solidFill>
              </a:rPr>
              <a:t>(grant no. DRL-1252575</a:t>
            </a:r>
            <a:r>
              <a:rPr lang="en-US" sz="2400" dirty="0" smtClean="0">
                <a:solidFill>
                  <a:srgbClr val="7F7F7F"/>
                </a:solidFill>
              </a:rPr>
              <a:t>) </a:t>
            </a:r>
            <a:endParaRPr lang="en-US" sz="2400" dirty="0">
              <a:solidFill>
                <a:srgbClr val="7F7F7F"/>
              </a:solidFill>
            </a:endParaRPr>
          </a:p>
          <a:p>
            <a:pPr algn="l"/>
            <a:endParaRPr lang="en-US" sz="3600" dirty="0" smtClean="0">
              <a:solidFill>
                <a:schemeClr val="tx1"/>
              </a:solidFill>
            </a:endParaRPr>
          </a:p>
          <a:p>
            <a:pPr algn="l"/>
            <a:endParaRPr lang="en-US" sz="3600" dirty="0" smtClean="0">
              <a:solidFill>
                <a:schemeClr val="tx1"/>
              </a:solidFill>
            </a:endParaRPr>
          </a:p>
        </p:txBody>
      </p:sp>
      <p:sp>
        <p:nvSpPr>
          <p:cNvPr id="47" name="TextBox 46"/>
          <p:cNvSpPr txBox="1"/>
          <p:nvPr/>
        </p:nvSpPr>
        <p:spPr>
          <a:xfrm>
            <a:off x="14753581" y="23203142"/>
            <a:ext cx="14389317" cy="1569660"/>
          </a:xfrm>
          <a:prstGeom prst="rect">
            <a:avLst/>
          </a:prstGeom>
          <a:noFill/>
        </p:spPr>
        <p:txBody>
          <a:bodyPr wrap="square" rtlCol="0">
            <a:spAutoFit/>
          </a:bodyPr>
          <a:lstStyle/>
          <a:p>
            <a:endParaRPr lang="en-US" sz="3200" dirty="0" smtClean="0">
              <a:solidFill>
                <a:srgbClr val="000000"/>
              </a:solidFill>
              <a:cs typeface="Arial" pitchFamily="34" charset="0"/>
            </a:endParaRPr>
          </a:p>
          <a:p>
            <a:r>
              <a:rPr lang="en-US" sz="3200" dirty="0" smtClean="0">
                <a:solidFill>
                  <a:srgbClr val="000000"/>
                </a:solidFill>
                <a:cs typeface="Arial" pitchFamily="34" charset="0"/>
              </a:rPr>
              <a:t>In trying to work with three levels of units, Andrea ‘dropped’ one at a time, working in turn with each of the structures below:</a:t>
            </a:r>
            <a:endParaRPr lang="en-US" sz="3200" dirty="0" smtClean="0">
              <a:solidFill>
                <a:srgbClr val="000000"/>
              </a:solidFill>
              <a:cs typeface="Arial" pitchFamily="34" charset="0"/>
            </a:endParaRPr>
          </a:p>
        </p:txBody>
      </p:sp>
      <p:pic>
        <p:nvPicPr>
          <p:cNvPr id="53" name="Picture 52" descr="JB_unknown_NoPartition.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899488" y="25648042"/>
            <a:ext cx="502492" cy="4871619"/>
          </a:xfrm>
          <a:prstGeom prst="rect">
            <a:avLst/>
          </a:prstGeom>
        </p:spPr>
      </p:pic>
      <p:sp>
        <p:nvSpPr>
          <p:cNvPr id="54" name="Left Brace 53"/>
          <p:cNvSpPr/>
          <p:nvPr/>
        </p:nvSpPr>
        <p:spPr>
          <a:xfrm rot="10800000">
            <a:off x="17587619" y="25648042"/>
            <a:ext cx="485997" cy="4846069"/>
          </a:xfrm>
          <a:prstGeom prst="leftBrace">
            <a:avLst>
              <a:gd name="adj1" fmla="val 24926"/>
              <a:gd name="adj2" fmla="val 71036"/>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TextBox 54"/>
          <p:cNvSpPr txBox="1"/>
          <p:nvPr/>
        </p:nvSpPr>
        <p:spPr>
          <a:xfrm>
            <a:off x="18498223" y="26130081"/>
            <a:ext cx="3849924" cy="1569660"/>
          </a:xfrm>
          <a:prstGeom prst="rect">
            <a:avLst/>
          </a:prstGeom>
          <a:noFill/>
        </p:spPr>
        <p:txBody>
          <a:bodyPr wrap="square" rtlCol="0">
            <a:spAutoFit/>
          </a:bodyPr>
          <a:lstStyle/>
          <a:p>
            <a:r>
              <a:rPr lang="en-US" sz="3200" dirty="0" err="1" smtClean="0"/>
              <a:t>Unknownness</a:t>
            </a:r>
            <a:r>
              <a:rPr lang="en-US" sz="3200" dirty="0" smtClean="0"/>
              <a:t> maintained, 5x relationship lost</a:t>
            </a:r>
            <a:endParaRPr lang="en-US" sz="3200" dirty="0"/>
          </a:p>
        </p:txBody>
      </p:sp>
      <p:pic>
        <p:nvPicPr>
          <p:cNvPr id="56" name="Picture 55" descr="nsf1.jpg"/>
          <p:cNvPicPr>
            <a:picLocks noChangeAspect="1"/>
          </p:cNvPicPr>
          <p:nvPr/>
        </p:nvPicPr>
        <p:blipFill>
          <a:blip r:embed="rId12"/>
          <a:stretch>
            <a:fillRect/>
          </a:stretch>
        </p:blipFill>
        <p:spPr>
          <a:xfrm>
            <a:off x="38872662" y="31532485"/>
            <a:ext cx="1205475" cy="1212736"/>
          </a:xfrm>
          <a:prstGeom prst="rect">
            <a:avLst/>
          </a:prstGeom>
        </p:spPr>
      </p:pic>
      <p:pic>
        <p:nvPicPr>
          <p:cNvPr id="57" name="Picture 56" descr="131010_Plants_TG_partitioned.tif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992013" y="7654379"/>
            <a:ext cx="4171094" cy="3282976"/>
          </a:xfrm>
          <a:prstGeom prst="rect">
            <a:avLst/>
          </a:prstGeom>
        </p:spPr>
      </p:pic>
      <p:pic>
        <p:nvPicPr>
          <p:cNvPr id="58" name="Picture 57" descr="131008_Plants_TG_initialEq.tif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613519" y="14031507"/>
            <a:ext cx="7063664" cy="1478079"/>
          </a:xfrm>
          <a:prstGeom prst="rect">
            <a:avLst/>
          </a:prstGeom>
        </p:spPr>
      </p:pic>
      <p:sp>
        <p:nvSpPr>
          <p:cNvPr id="4" name="TextBox 3"/>
          <p:cNvSpPr txBox="1"/>
          <p:nvPr/>
        </p:nvSpPr>
        <p:spPr>
          <a:xfrm>
            <a:off x="30089234" y="11323002"/>
            <a:ext cx="12012292" cy="2554545"/>
          </a:xfrm>
          <a:prstGeom prst="rect">
            <a:avLst/>
          </a:prstGeom>
          <a:noFill/>
        </p:spPr>
        <p:txBody>
          <a:bodyPr wrap="square" rtlCol="0">
            <a:spAutoFit/>
          </a:bodyPr>
          <a:lstStyle/>
          <a:p>
            <a:r>
              <a:rPr lang="en-US" sz="3200" dirty="0" smtClean="0"/>
              <a:t>Initial drawings: appeared to show 5x relationship and maintain “</a:t>
            </a:r>
            <a:r>
              <a:rPr lang="en-US" sz="3200" dirty="0" err="1" smtClean="0"/>
              <a:t>unknownness</a:t>
            </a:r>
            <a:r>
              <a:rPr lang="en-US" sz="3200" dirty="0" smtClean="0"/>
              <a:t>” of heights. However, the 5x relationship seemed hypothetical and imprecise. When asked to work with the numerical example, he said the tomato plant “supposedly fits 5 times…it could fit more…it could fit three times and each one would be fifty inches tall.”</a:t>
            </a:r>
            <a:endParaRPr lang="en-US" sz="3200" dirty="0"/>
          </a:p>
        </p:txBody>
      </p:sp>
      <p:sp>
        <p:nvSpPr>
          <p:cNvPr id="60" name="TextBox 59"/>
          <p:cNvSpPr txBox="1"/>
          <p:nvPr/>
        </p:nvSpPr>
        <p:spPr>
          <a:xfrm>
            <a:off x="29462091" y="15610317"/>
            <a:ext cx="13486248" cy="1077218"/>
          </a:xfrm>
          <a:prstGeom prst="rect">
            <a:avLst/>
          </a:prstGeom>
          <a:noFill/>
        </p:spPr>
        <p:txBody>
          <a:bodyPr wrap="square" rtlCol="0">
            <a:spAutoFit/>
          </a:bodyPr>
          <a:lstStyle/>
          <a:p>
            <a:r>
              <a:rPr lang="en-US" sz="3200" dirty="0" smtClean="0"/>
              <a:t>In trying to work with both unknown quantities, he lost the relationship. Both unknowns became disconnected and changeable. </a:t>
            </a:r>
            <a:endParaRPr lang="en-US" sz="3200" dirty="0"/>
          </a:p>
        </p:txBody>
      </p:sp>
      <p:pic>
        <p:nvPicPr>
          <p:cNvPr id="61" name="Picture 60" descr="JB_unknown5X.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942694" y="16857206"/>
            <a:ext cx="614086" cy="6341832"/>
          </a:xfrm>
          <a:prstGeom prst="rect">
            <a:avLst/>
          </a:prstGeom>
        </p:spPr>
      </p:pic>
      <p:pic>
        <p:nvPicPr>
          <p:cNvPr id="62" name="Picture 61" descr="JB_unknownX.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340320" y="21932126"/>
            <a:ext cx="613210" cy="1271016"/>
          </a:xfrm>
          <a:prstGeom prst="rect">
            <a:avLst/>
          </a:prstGeom>
        </p:spPr>
      </p:pic>
      <p:cxnSp>
        <p:nvCxnSpPr>
          <p:cNvPr id="6" name="Straight Arrow Connector 5"/>
          <p:cNvCxnSpPr/>
          <p:nvPr/>
        </p:nvCxnSpPr>
        <p:spPr>
          <a:xfrm>
            <a:off x="34826356" y="22359305"/>
            <a:ext cx="1233313" cy="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63" name="Picture 62" descr="JB_unknownX.jpg"/>
          <p:cNvPicPr>
            <a:picLocks/>
          </p:cNvPicPr>
          <p:nvPr/>
        </p:nvPicPr>
        <p:blipFill>
          <a:blip r:embed="rId10">
            <a:extLst>
              <a:ext uri="{28A0092B-C50C-407E-A947-70E740481C1C}">
                <a14:useLocalDpi xmlns:a14="http://schemas.microsoft.com/office/drawing/2010/main" val="0"/>
              </a:ext>
            </a:extLst>
          </a:blip>
          <a:stretch>
            <a:fillRect/>
          </a:stretch>
        </p:blipFill>
        <p:spPr>
          <a:xfrm>
            <a:off x="36906472" y="21125502"/>
            <a:ext cx="612648" cy="2112264"/>
          </a:xfrm>
          <a:prstGeom prst="rect">
            <a:avLst/>
          </a:prstGeom>
        </p:spPr>
      </p:pic>
      <p:pic>
        <p:nvPicPr>
          <p:cNvPr id="65" name="Picture 64" descr="JB_unknown_NoPartition.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097379" y="16857206"/>
            <a:ext cx="654563" cy="6345936"/>
          </a:xfrm>
          <a:prstGeom prst="rect">
            <a:avLst/>
          </a:prstGeom>
        </p:spPr>
      </p:pic>
      <p:sp>
        <p:nvSpPr>
          <p:cNvPr id="12" name="TextBox 11"/>
          <p:cNvSpPr txBox="1"/>
          <p:nvPr/>
        </p:nvSpPr>
        <p:spPr>
          <a:xfrm>
            <a:off x="38055457" y="21737921"/>
            <a:ext cx="1621726" cy="769441"/>
          </a:xfrm>
          <a:prstGeom prst="rect">
            <a:avLst/>
          </a:prstGeom>
          <a:noFill/>
        </p:spPr>
        <p:txBody>
          <a:bodyPr wrap="square" rtlCol="0">
            <a:spAutoFit/>
          </a:bodyPr>
          <a:lstStyle/>
          <a:p>
            <a:r>
              <a:rPr lang="en-US" sz="4400" b="1" dirty="0" smtClean="0"/>
              <a:t>X ? =</a:t>
            </a:r>
            <a:endParaRPr lang="en-US" sz="4400" b="1" dirty="0"/>
          </a:p>
        </p:txBody>
      </p:sp>
    </p:spTree>
    <p:extLst>
      <p:ext uri="{BB962C8B-B14F-4D97-AF65-F5344CB8AC3E}">
        <p14:creationId xmlns:p14="http://schemas.microsoft.com/office/powerpoint/2010/main" val="2177299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9465</TotalTime>
  <Words>579</Words>
  <Application>Microsoft Macintosh PowerPoint</Application>
  <PresentationFormat>Custom</PresentationFormat>
  <Paragraphs>64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 </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IC</dc:creator>
  <cp:keywords/>
  <dc:description/>
  <cp:lastModifiedBy>Amy Hackenberg</cp:lastModifiedBy>
  <cp:revision>206</cp:revision>
  <cp:lastPrinted>2011-04-04T20:19:58Z</cp:lastPrinted>
  <dcterms:created xsi:type="dcterms:W3CDTF">2011-03-21T14:24:04Z</dcterms:created>
  <dcterms:modified xsi:type="dcterms:W3CDTF">2015-11-03T20:14:26Z</dcterms:modified>
  <cp:category/>
</cp:coreProperties>
</file>